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39604950"/>
  <p:notesSz cx="29819600" cy="423418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4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014"/>
    <a:srgbClr val="DFA917"/>
    <a:srgbClr val="FFC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114"/>
    <p:restoredTop sz="99640"/>
  </p:normalViewPr>
  <p:slideViewPr>
    <p:cSldViewPr>
      <p:cViewPr>
        <p:scale>
          <a:sx n="50" d="100"/>
          <a:sy n="50" d="100"/>
        </p:scale>
        <p:origin x="552" y="-2224"/>
      </p:cViewPr>
      <p:guideLst>
        <p:guide orient="horz" pos="12474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215EBF4-EBBC-3AA2-D11B-7A22BB8FB7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922250" cy="2116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2331" tIns="206165" rIns="412331" bIns="206165" numCol="1" anchor="t" anchorCtr="0" compatLnSpc="1"/>
          <a:lstStyle>
            <a:lvl1pPr defTabSz="4123055" eaLnBrk="1" hangingPunct="1">
              <a:defRPr sz="55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6E2BEA6-3564-D3F3-F896-9FCD3529EE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891000" y="0"/>
            <a:ext cx="12922250" cy="2116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2331" tIns="206165" rIns="412331" bIns="206165" numCol="1" anchor="t" anchorCtr="0" compatLnSpc="1"/>
          <a:lstStyle>
            <a:lvl1pPr algn="r" defTabSz="4123055" eaLnBrk="1" hangingPunct="1">
              <a:defRPr sz="55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D19F8CD-2218-792B-E9B6-43294C7878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0217725"/>
            <a:ext cx="12922250" cy="2116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2331" tIns="206165" rIns="412331" bIns="206165" numCol="1" anchor="b" anchorCtr="0" compatLnSpc="1"/>
          <a:lstStyle>
            <a:lvl1pPr defTabSz="4123055" eaLnBrk="1" hangingPunct="1">
              <a:defRPr sz="55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8010A5A-82FF-24C0-6422-DC3B0106534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891000" y="40217725"/>
            <a:ext cx="12922250" cy="2116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2331" tIns="206165" rIns="412331" bIns="206165" numCol="1" anchor="b" anchorCtr="0" compatLnSpc="1"/>
          <a:lstStyle>
            <a:lvl1pPr algn="r" defTabSz="4123055" eaLnBrk="1" hangingPunct="1">
              <a:defRPr sz="5500"/>
            </a:lvl1pPr>
          </a:lstStyle>
          <a:p>
            <a:pPr>
              <a:defRPr/>
            </a:pPr>
            <a:fld id="{BB67B09C-21A5-EF4B-A493-3A610F70AB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0C0AF41-4F7A-3960-F683-6FE6E25A88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922250" cy="2116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2331" tIns="206165" rIns="412331" bIns="206165" numCol="1" anchor="t" anchorCtr="0" compatLnSpc="1"/>
          <a:lstStyle>
            <a:lvl1pPr defTabSz="4123055" eaLnBrk="1" hangingPunct="1">
              <a:defRPr sz="55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B5CF4E9-871E-63E5-4C91-11B6488CCE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6891000" y="0"/>
            <a:ext cx="12922250" cy="2116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2331" tIns="206165" rIns="412331" bIns="206165" numCol="1" anchor="t" anchorCtr="0" compatLnSpc="1"/>
          <a:lstStyle>
            <a:lvl1pPr algn="r" defTabSz="4123055" eaLnBrk="1" hangingPunct="1">
              <a:defRPr sz="55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195AE01-F203-55D3-2357-12983ACD4BB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8415338" y="3176588"/>
            <a:ext cx="12992100" cy="15878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88B7AC0-77EA-AAE4-74A1-95944E347D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981325" y="20112038"/>
            <a:ext cx="23856950" cy="19053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2331" tIns="206165" rIns="412331" bIns="206165" numCol="1" anchor="t" anchorCtr="0" compatLnSpc="1"/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DC8B2DC-A411-91F8-CD8A-DEA22C761C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0217725"/>
            <a:ext cx="12922250" cy="2116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2331" tIns="206165" rIns="412331" bIns="206165" numCol="1" anchor="b" anchorCtr="0" compatLnSpc="1"/>
          <a:lstStyle>
            <a:lvl1pPr defTabSz="4123055" eaLnBrk="1" hangingPunct="1">
              <a:defRPr sz="55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33ACCC7A-7B46-4E61-2832-D0DF84927D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891000" y="40217725"/>
            <a:ext cx="12922250" cy="2116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12331" tIns="206165" rIns="412331" bIns="206165" numCol="1" anchor="b" anchorCtr="0" compatLnSpc="1"/>
          <a:lstStyle>
            <a:lvl1pPr algn="r" defTabSz="4123055" eaLnBrk="1" hangingPunct="1">
              <a:defRPr sz="5500"/>
            </a:lvl1pPr>
          </a:lstStyle>
          <a:p>
            <a:pPr>
              <a:defRPr/>
            </a:pPr>
            <a:fld id="{5D29F4E3-AAAB-564B-8ED6-886382C4F94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7BF6A39F-18E8-A5BD-3EA4-A5D199EDA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</a:bodyPr>
          <a:lstStyle>
            <a:lvl1pPr defTabSz="4122738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122738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122738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122738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122738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122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122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122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12273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ECABFB-E1E0-EB4B-91B1-4AF4DC6112EE}" type="slidenum">
              <a:rPr lang="pt-BR" altLang="pt-BR" sz="5500" smtClean="0"/>
              <a:pPr/>
              <a:t>1</a:t>
            </a:fld>
            <a:endParaRPr lang="pt-BR" altLang="pt-BR" sz="55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AD6B03C-6F08-B699-1689-08C5E0A44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6E1E3FC-C199-1010-1B15-8B081D234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2304077"/>
            <a:ext cx="27543125" cy="848852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2442805"/>
            <a:ext cx="22682200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F28C1E-3E7F-2325-1EF4-0A047DF64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A69A14-7F77-3EC0-64F7-0B4F78789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034EA8-2A8E-2198-73E5-EDD8A36EA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C3C63-A042-5E42-A1D4-4D2BE4A9C7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456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613E0F-AD81-EF15-FBC4-789420EEE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D987CB-4A93-BB10-E2DA-6B758CD4A3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B39C0-1BB3-21C8-3741-81B43E8EE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C19E-7570-E147-B6DC-0D23463D84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318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585595"/>
            <a:ext cx="7289800" cy="3379343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585595"/>
            <a:ext cx="21720175" cy="3379343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737340-377D-E95F-6773-2A64840905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F5867-FA39-4300-F5C1-D9FA27723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568A84-5A00-9BCA-C399-72CD0C26D1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76FE8-2910-F243-9F59-A9018CF9872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142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C67964-3D6A-D62D-5B44-33C90D6A47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8807AF-1541-9CBB-DB93-A1ACEE64E5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EF1EE4-10BB-CF86-D638-0848E7C16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54F3D-65C5-6D4D-BD4D-450EF87CB4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970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5449847"/>
            <a:ext cx="27544713" cy="78668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6786702"/>
            <a:ext cx="27544713" cy="866314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DECD04-855B-7CEF-C371-8884EA7AA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9A9CAA-43B0-E4EE-78FD-856FC6B5B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FD8FED-1F09-F88D-9B7E-B4FCA3A6B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DABAA-4AB2-AF40-A29D-DF7F656DB8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882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9" y="9241155"/>
            <a:ext cx="14504987" cy="26137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8225" y="9241155"/>
            <a:ext cx="14504988" cy="26137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CAF6D5-AC10-B7DF-A4B5-2F463CDB6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C7A6A5-0DEB-04F0-0617-A82275B57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9EC30A-4E9A-F699-1BFF-AF5174FE35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A5F4-7507-4541-B71F-0881A827EAD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023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9" y="8865712"/>
            <a:ext cx="14316075" cy="36950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9" y="12560777"/>
            <a:ext cx="14316075" cy="22818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8865712"/>
            <a:ext cx="14322425" cy="36950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2560777"/>
            <a:ext cx="14322425" cy="22818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6B8052-449B-6B7D-DD8E-D81876733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BB4076-7B0B-8DCF-8484-E35346E99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ED392F-04BD-910B-82F5-2DB070204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9AC3-B69B-2846-A05F-335DC7EF8F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07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348666-0E32-A157-0EDF-E522F4D2B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AF86D1-A9BE-0D1A-06DF-9935DA1739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1C22C6-8713-ABAB-B241-572A7F7B7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E37A5-D4E9-3546-A9CD-BE7E0D06FD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899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E3246E-EDDA-DE2D-F4B1-39DB2B0DB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364F7F-E293-97F3-02F9-6D2B970F0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09D049-E046-7070-CB2A-E178A1E99F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C5330-FBCF-3A40-A6BB-B02A1B8DBFC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766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576864"/>
            <a:ext cx="10660062" cy="67108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9" y="1576865"/>
            <a:ext cx="18113375" cy="338021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8287703"/>
            <a:ext cx="10660062" cy="27091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F3AE36-98E6-CA0C-A557-1531BDDA5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D93EA3-7E6F-9F8F-D0C3-DC3B58569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BB776-E9B6-474D-5CD9-0F5856CBDA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8B8B-FFFA-8346-96F5-DEBCED34758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510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27723465"/>
            <a:ext cx="19442112" cy="3272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539649"/>
            <a:ext cx="19442112" cy="237629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0995938"/>
            <a:ext cx="19442112" cy="4648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C0459-0C1B-197D-BBEC-AE573E641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F74B9-1C58-9927-C06F-D3983D5CC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D138E-6F8A-296E-71B2-7B7DC5961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D40E8-A404-5344-AEB0-A3C24790CF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258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FDD305-BFA7-A6EB-7964-5017DE901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585913"/>
            <a:ext cx="291623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0906" tIns="195453" rIns="390906" bIns="195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F36FD6-08A8-C924-9EED-9596CDB0D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9240838"/>
            <a:ext cx="29162375" cy="261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0906" tIns="195453" rIns="390906" bIns="195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D1993B-8E70-CE75-9DC3-772A2956F6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6066413"/>
            <a:ext cx="7559675" cy="2751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90906" tIns="195453" rIns="390906" bIns="195453" numCol="1" anchor="t" anchorCtr="0" compatLnSpc="1"/>
          <a:lstStyle>
            <a:lvl1pPr defTabSz="3908425" eaLnBrk="1" hangingPunct="1">
              <a:defRPr sz="6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AFDF4F-959C-541B-0A8D-3624DF478A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66413"/>
            <a:ext cx="10261600" cy="2751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90906" tIns="195453" rIns="390906" bIns="195453" numCol="1" anchor="t" anchorCtr="0" compatLnSpc="1"/>
          <a:lstStyle>
            <a:lvl1pPr algn="ctr" defTabSz="3908425" eaLnBrk="1" hangingPunct="1">
              <a:defRPr sz="6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973697-EF41-7FD4-1FE8-7416E0B480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66413"/>
            <a:ext cx="7559675" cy="2751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90906" tIns="195453" rIns="390906" bIns="195453" numCol="1" anchor="t" anchorCtr="0" compatLnSpc="1"/>
          <a:lstStyle>
            <a:lvl1pPr algn="r" defTabSz="3908425" eaLnBrk="1" hangingPunct="1">
              <a:defRPr sz="6000"/>
            </a:lvl1pPr>
          </a:lstStyle>
          <a:p>
            <a:pPr>
              <a:defRPr/>
            </a:pPr>
            <a:fld id="{EE2004B9-E8D6-0645-8A2D-4A398E06268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anose="020B0604020202020204" pitchFamily="34" charset="0"/>
        </a:defRPr>
      </a:lvl2pPr>
      <a:lvl3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anose="020B0604020202020204" pitchFamily="34" charset="0"/>
        </a:defRPr>
      </a:lvl3pPr>
      <a:lvl4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anose="020B0604020202020204" pitchFamily="34" charset="0"/>
        </a:defRPr>
      </a:lvl4pPr>
      <a:lvl5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anose="020B0604020202020204" pitchFamily="34" charset="0"/>
        </a:defRPr>
      </a:lvl5pPr>
      <a:lvl6pPr marL="4572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anose="020B0604020202020204" pitchFamily="34" charset="0"/>
        </a:defRPr>
      </a:lvl6pPr>
      <a:lvl7pPr marL="9144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465263" indent="-1465263" algn="l" defTabSz="3908425" rtl="0" eaLnBrk="0" fontAlgn="base" hangingPunct="0">
        <a:spcBef>
          <a:spcPct val="20000"/>
        </a:spcBef>
        <a:spcAft>
          <a:spcPct val="0"/>
        </a:spcAft>
        <a:buChar char="•"/>
        <a:defRPr sz="13700">
          <a:solidFill>
            <a:schemeClr val="tx1"/>
          </a:solidFill>
          <a:latin typeface="+mn-lt"/>
          <a:ea typeface="+mn-ea"/>
          <a:cs typeface="+mn-cs"/>
        </a:defRPr>
      </a:lvl1pPr>
      <a:lvl2pPr marL="3176588" indent="-1222375" algn="l" defTabSz="3908425" rtl="0" eaLnBrk="0" fontAlgn="base" hangingPunct="0">
        <a:spcBef>
          <a:spcPct val="20000"/>
        </a:spcBef>
        <a:spcAft>
          <a:spcPct val="0"/>
        </a:spcAft>
        <a:buChar char="–"/>
        <a:defRPr sz="12000">
          <a:solidFill>
            <a:schemeClr val="tx1"/>
          </a:solidFill>
          <a:latin typeface="+mn-lt"/>
        </a:defRPr>
      </a:lvl2pPr>
      <a:lvl3pPr marL="4886325" indent="-977900" algn="l" defTabSz="3908425" rtl="0" eaLnBrk="0" fontAlgn="base" hangingPunct="0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+mn-lt"/>
        </a:defRPr>
      </a:lvl3pPr>
      <a:lvl4pPr marL="6840538" indent="-976313" algn="l" defTabSz="3908425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4pPr>
      <a:lvl5pPr marL="8794750" indent="-976313" algn="l" defTabSz="3908425" rtl="0" eaLnBrk="0" fontAlgn="base" hangingPunct="0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5pPr>
      <a:lvl6pPr marL="9251950" indent="-976630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6pPr>
      <a:lvl7pPr marL="9709150" indent="-976630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7pPr>
      <a:lvl8pPr marL="10166350" indent="-976630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8pPr>
      <a:lvl9pPr marL="10623550" indent="-976630" algn="l" defTabSz="3908425" rtl="0" fontAlgn="base">
        <a:spcBef>
          <a:spcPct val="20000"/>
        </a:spcBef>
        <a:spcAft>
          <a:spcPct val="0"/>
        </a:spcAft>
        <a:buChar char="»"/>
        <a:defRPr sz="86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997">
              <a:srgbClr val="FFC000">
                <a:lumMod val="31000"/>
                <a:lumOff val="69000"/>
              </a:srgbClr>
            </a:gs>
            <a:gs pos="0">
              <a:srgbClr val="FFC000"/>
            </a:gs>
            <a:gs pos="74000">
              <a:srgbClr val="FFC000">
                <a:lumMod val="37000"/>
                <a:lumOff val="63000"/>
              </a:srgbClr>
            </a:gs>
            <a:gs pos="83000">
              <a:srgbClr val="FFC000">
                <a:lumMod val="21000"/>
                <a:lumOff val="79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F4473E5-6B01-0022-6673-4BF602E3A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633413"/>
            <a:ext cx="30676850" cy="3857466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3908425"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 defTabSz="390842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 defTabSz="3908425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 defTabSz="3908425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 defTabSz="3908425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BR" sz="3600">
              <a:latin typeface="Times New Roman" panose="02020603050405020304" pitchFamily="18" charset="0"/>
            </a:endParaRPr>
          </a:p>
        </p:txBody>
      </p:sp>
      <p:sp>
        <p:nvSpPr>
          <p:cNvPr id="4099" name="Line 9">
            <a:extLst>
              <a:ext uri="{FF2B5EF4-FFF2-40B4-BE49-F238E27FC236}">
                <a16:creationId xmlns:a16="http://schemas.microsoft.com/office/drawing/2014/main" id="{06BB46C7-E875-D358-1364-974CE2EAA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8" y="8001000"/>
            <a:ext cx="2981007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0" name="Line 29">
            <a:extLst>
              <a:ext uri="{FF2B5EF4-FFF2-40B4-BE49-F238E27FC236}">
                <a16:creationId xmlns:a16="http://schemas.microsoft.com/office/drawing/2014/main" id="{65671CD4-69FB-530C-439A-D02C4FB5F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8" y="3960813"/>
            <a:ext cx="2981007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1" name="Text Box 35">
            <a:extLst>
              <a:ext uri="{FF2B5EF4-FFF2-40B4-BE49-F238E27FC236}">
                <a16:creationId xmlns:a16="http://schemas.microsoft.com/office/drawing/2014/main" id="{9F8C2F24-A67F-25CF-E325-42C35B2D9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6418263"/>
            <a:ext cx="8497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08425"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 defTabSz="390842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 defTabSz="3908425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 defTabSz="3908425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 defTabSz="3908425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3600">
              <a:latin typeface="Times New Roman" panose="02020603050405020304" pitchFamily="18" charset="0"/>
            </a:endParaRPr>
          </a:p>
        </p:txBody>
      </p:sp>
      <p:sp>
        <p:nvSpPr>
          <p:cNvPr id="4102" name="Rectangle 40">
            <a:extLst>
              <a:ext uri="{FF2B5EF4-FFF2-40B4-BE49-F238E27FC236}">
                <a16:creationId xmlns:a16="http://schemas.microsoft.com/office/drawing/2014/main" id="{777CAACC-078B-8132-E99B-E8F06B42E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03" name="Rectangle 69">
            <a:extLst>
              <a:ext uri="{FF2B5EF4-FFF2-40B4-BE49-F238E27FC236}">
                <a16:creationId xmlns:a16="http://schemas.microsoft.com/office/drawing/2014/main" id="{4B34426A-71BD-D8D4-0608-25BCF2C88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04" name="Rectangle 71">
            <a:extLst>
              <a:ext uri="{FF2B5EF4-FFF2-40B4-BE49-F238E27FC236}">
                <a16:creationId xmlns:a16="http://schemas.microsoft.com/office/drawing/2014/main" id="{35DBB678-1F06-CC3F-0A6F-CE633C2CA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05" name="Rectangle 73">
            <a:extLst>
              <a:ext uri="{FF2B5EF4-FFF2-40B4-BE49-F238E27FC236}">
                <a16:creationId xmlns:a16="http://schemas.microsoft.com/office/drawing/2014/main" id="{A9A04EA4-E5BD-4328-2B96-F87A69847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06" name="Rectangle 75">
            <a:extLst>
              <a:ext uri="{FF2B5EF4-FFF2-40B4-BE49-F238E27FC236}">
                <a16:creationId xmlns:a16="http://schemas.microsoft.com/office/drawing/2014/main" id="{F69B72FD-6570-9280-151E-828319C56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07" name="Rectangle 108">
            <a:extLst>
              <a:ext uri="{FF2B5EF4-FFF2-40B4-BE49-F238E27FC236}">
                <a16:creationId xmlns:a16="http://schemas.microsoft.com/office/drawing/2014/main" id="{0CF48AC1-7B64-FE2C-6C0B-6C4BAEAC8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08" name="Rectangle 120">
            <a:extLst>
              <a:ext uri="{FF2B5EF4-FFF2-40B4-BE49-F238E27FC236}">
                <a16:creationId xmlns:a16="http://schemas.microsoft.com/office/drawing/2014/main" id="{ACDF9D36-F8ED-6AB3-6403-D577854C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09" name="Rectangle 121">
            <a:extLst>
              <a:ext uri="{FF2B5EF4-FFF2-40B4-BE49-F238E27FC236}">
                <a16:creationId xmlns:a16="http://schemas.microsoft.com/office/drawing/2014/main" id="{81690625-169F-E112-9BB5-FCB8FAAD3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30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/>
          </a:p>
        </p:txBody>
      </p:sp>
      <p:sp>
        <p:nvSpPr>
          <p:cNvPr id="4110" name="Rectangle 123">
            <a:extLst>
              <a:ext uri="{FF2B5EF4-FFF2-40B4-BE49-F238E27FC236}">
                <a16:creationId xmlns:a16="http://schemas.microsoft.com/office/drawing/2014/main" id="{4D01256E-9AB1-979A-5EB0-D536CC895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08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/>
          </a:p>
        </p:txBody>
      </p:sp>
      <p:sp>
        <p:nvSpPr>
          <p:cNvPr id="4111" name="Rectangle 144">
            <a:extLst>
              <a:ext uri="{FF2B5EF4-FFF2-40B4-BE49-F238E27FC236}">
                <a16:creationId xmlns:a16="http://schemas.microsoft.com/office/drawing/2014/main" id="{E1A2B293-0B29-062B-81A6-9EDF78931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98763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128588">
              <a:spcBef>
                <a:spcPct val="20000"/>
              </a:spcBef>
              <a:buChar char="•"/>
              <a:tabLst>
                <a:tab pos="180975" algn="l"/>
              </a:tabLst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tabLst>
                <a:tab pos="180975" algn="l"/>
              </a:tabLst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tabLst>
                <a:tab pos="180975" algn="l"/>
              </a:tabLst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tabLst>
                <a:tab pos="180975" algn="l"/>
              </a:tabLs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tabLst>
                <a:tab pos="180975" algn="l"/>
              </a:tabLs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/>
          </a:p>
        </p:txBody>
      </p:sp>
      <p:sp>
        <p:nvSpPr>
          <p:cNvPr id="4112" name="Rectangle 145">
            <a:extLst>
              <a:ext uri="{FF2B5EF4-FFF2-40B4-BE49-F238E27FC236}">
                <a16:creationId xmlns:a16="http://schemas.microsoft.com/office/drawing/2014/main" id="{DB79C6B5-CA98-1A00-D417-0250FB85C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33813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13" name="Rectangle 156">
            <a:extLst>
              <a:ext uri="{FF2B5EF4-FFF2-40B4-BE49-F238E27FC236}">
                <a16:creationId xmlns:a16="http://schemas.microsoft.com/office/drawing/2014/main" id="{1ED5C446-B80F-94CA-4A45-5951F3D7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27463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14" name="Rectangle 157">
            <a:extLst>
              <a:ext uri="{FF2B5EF4-FFF2-40B4-BE49-F238E27FC236}">
                <a16:creationId xmlns:a16="http://schemas.microsoft.com/office/drawing/2014/main" id="{383D1C2B-8F91-3204-7D97-CD9C19A79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602325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15" name="Rectangle 396">
            <a:extLst>
              <a:ext uri="{FF2B5EF4-FFF2-40B4-BE49-F238E27FC236}">
                <a16:creationId xmlns:a16="http://schemas.microsoft.com/office/drawing/2014/main" id="{D4F74F21-3BD4-9B4B-1412-AF6FA6BF7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16" name="Rectangle 398">
            <a:extLst>
              <a:ext uri="{FF2B5EF4-FFF2-40B4-BE49-F238E27FC236}">
                <a16:creationId xmlns:a16="http://schemas.microsoft.com/office/drawing/2014/main" id="{5701ABFD-4665-6C36-CFE1-056241698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17" name="Rectangle 400">
            <a:extLst>
              <a:ext uri="{FF2B5EF4-FFF2-40B4-BE49-F238E27FC236}">
                <a16:creationId xmlns:a16="http://schemas.microsoft.com/office/drawing/2014/main" id="{C82C3AF0-7553-3E02-A936-FAB025454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00450" y="1892458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18" name="Rectangle 404">
            <a:extLst>
              <a:ext uri="{FF2B5EF4-FFF2-40B4-BE49-F238E27FC236}">
                <a16:creationId xmlns:a16="http://schemas.microsoft.com/office/drawing/2014/main" id="{B8F41599-C17D-0B4E-91DE-EDCBC0C4D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19" name="Rectangle 406">
            <a:extLst>
              <a:ext uri="{FF2B5EF4-FFF2-40B4-BE49-F238E27FC236}">
                <a16:creationId xmlns:a16="http://schemas.microsoft.com/office/drawing/2014/main" id="{9A481F58-7C94-A23F-4260-7FF456985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20" name="Rectangle 408">
            <a:extLst>
              <a:ext uri="{FF2B5EF4-FFF2-40B4-BE49-F238E27FC236}">
                <a16:creationId xmlns:a16="http://schemas.microsoft.com/office/drawing/2014/main" id="{89F20DAC-1E58-5174-AA6E-512A51EF6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21" name="Rectangle 410">
            <a:extLst>
              <a:ext uri="{FF2B5EF4-FFF2-40B4-BE49-F238E27FC236}">
                <a16:creationId xmlns:a16="http://schemas.microsoft.com/office/drawing/2014/main" id="{0384D03B-07AC-4532-8341-30FD5ADE0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924208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22" name="Rectangle 460">
            <a:extLst>
              <a:ext uri="{FF2B5EF4-FFF2-40B4-BE49-F238E27FC236}">
                <a16:creationId xmlns:a16="http://schemas.microsoft.com/office/drawing/2014/main" id="{F8C93631-43FB-7CCD-ECCF-4F41FCE88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23" name="Rectangle 462">
            <a:extLst>
              <a:ext uri="{FF2B5EF4-FFF2-40B4-BE49-F238E27FC236}">
                <a16:creationId xmlns:a16="http://schemas.microsoft.com/office/drawing/2014/main" id="{FA4F2159-893A-99D3-FE43-09359CB0B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24" name="Text Box 64">
            <a:extLst>
              <a:ext uri="{FF2B5EF4-FFF2-40B4-BE49-F238E27FC236}">
                <a16:creationId xmlns:a16="http://schemas.microsoft.com/office/drawing/2014/main" id="{7CCB3E0E-5551-DECF-625C-982483655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14290675"/>
            <a:ext cx="61928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08425"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 defTabSz="390842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 defTabSz="3908425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 defTabSz="3908425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 defTabSz="3908425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3600">
              <a:latin typeface="Times New Roman" panose="02020603050405020304" pitchFamily="18" charset="0"/>
            </a:endParaRPr>
          </a:p>
        </p:txBody>
      </p:sp>
      <p:sp>
        <p:nvSpPr>
          <p:cNvPr id="4125" name="Rectangle 472">
            <a:extLst>
              <a:ext uri="{FF2B5EF4-FFF2-40B4-BE49-F238E27FC236}">
                <a16:creationId xmlns:a16="http://schemas.microsoft.com/office/drawing/2014/main" id="{8AF0BCBF-57D5-CD84-A7D4-C028BAC24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26" name="Rectangle 475">
            <a:extLst>
              <a:ext uri="{FF2B5EF4-FFF2-40B4-BE49-F238E27FC236}">
                <a16:creationId xmlns:a16="http://schemas.microsoft.com/office/drawing/2014/main" id="{DBBBF3EC-4339-897E-6EA5-890002243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61025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27" name="Rectangle 482">
            <a:extLst>
              <a:ext uri="{FF2B5EF4-FFF2-40B4-BE49-F238E27FC236}">
                <a16:creationId xmlns:a16="http://schemas.microsoft.com/office/drawing/2014/main" id="{D350E36F-F8E4-1514-2192-549DCBAFC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28" name="Rectangle 536">
            <a:extLst>
              <a:ext uri="{FF2B5EF4-FFF2-40B4-BE49-F238E27FC236}">
                <a16:creationId xmlns:a16="http://schemas.microsoft.com/office/drawing/2014/main" id="{EB165AFA-9E62-9AF9-FDB0-ED4213766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4673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29" name="Rectangle 538">
            <a:extLst>
              <a:ext uri="{FF2B5EF4-FFF2-40B4-BE49-F238E27FC236}">
                <a16:creationId xmlns:a16="http://schemas.microsoft.com/office/drawing/2014/main" id="{E3282D0E-A7A2-975F-DAF7-F3FACCC2F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81675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30" name="Rectangle 540">
            <a:extLst>
              <a:ext uri="{FF2B5EF4-FFF2-40B4-BE49-F238E27FC236}">
                <a16:creationId xmlns:a16="http://schemas.microsoft.com/office/drawing/2014/main" id="{529B90FE-5159-D04E-92D3-954B132A0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31" name="Rectangle 617">
            <a:extLst>
              <a:ext uri="{FF2B5EF4-FFF2-40B4-BE49-F238E27FC236}">
                <a16:creationId xmlns:a16="http://schemas.microsoft.com/office/drawing/2014/main" id="{7409B560-FB23-811F-A0B0-A68756756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754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32" name="Rectangle 624">
            <a:extLst>
              <a:ext uri="{FF2B5EF4-FFF2-40B4-BE49-F238E27FC236}">
                <a16:creationId xmlns:a16="http://schemas.microsoft.com/office/drawing/2014/main" id="{FDA6F2AD-F2F2-4264-1E17-559D5D2F4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11913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 useBgFill="1">
        <p:nvSpPr>
          <p:cNvPr id="4133" name="Text Box 722">
            <a:extLst>
              <a:ext uri="{FF2B5EF4-FFF2-40B4-BE49-F238E27FC236}">
                <a16:creationId xmlns:a16="http://schemas.microsoft.com/office/drawing/2014/main" id="{F1BF2D10-F70A-CF9F-D0B7-BECB74763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8304213"/>
            <a:ext cx="29522738" cy="3785652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3000" b="1" dirty="0"/>
              <a:t> Resumo</a:t>
            </a:r>
            <a:r>
              <a:rPr lang="pt-BR" altLang="pt-BR" sz="3000" dirty="0"/>
              <a:t> </a:t>
            </a:r>
            <a:r>
              <a:rPr lang="pt-BR" altLang="pt-BR" sz="3000" dirty="0">
                <a:sym typeface="Symbol" pitchFamily="2" charset="2"/>
              </a:rPr>
              <a:t></a:t>
            </a:r>
            <a:r>
              <a:rPr lang="pt-BR" altLang="pt-BR" sz="3000" dirty="0"/>
              <a:t> Este estudo caracteriza a composição química de </a:t>
            </a:r>
            <a:r>
              <a:rPr lang="pt-BR" altLang="pt-BR" sz="3000" i="1" dirty="0" err="1"/>
              <a:t>flares</a:t>
            </a:r>
            <a:r>
              <a:rPr lang="pt-BR" altLang="pt-BR" sz="3000" dirty="0"/>
              <a:t> MTV comerciais de espectroscopia no infravermelho por Transformada de Fourier (FT-IR), utilizando os modos de transmissão (pastilha de </a:t>
            </a:r>
            <a:r>
              <a:rPr lang="pt-BR" altLang="pt-BR" sz="3000" dirty="0" err="1"/>
              <a:t>KBr</a:t>
            </a:r>
            <a:r>
              <a:rPr lang="pt-BR" altLang="pt-BR" sz="3000" dirty="0"/>
              <a:t>) e reflexão (UATR). Essas contramedidas pirotécnicas, essenciais para desviar mísseis guiados por infravermelho, foram analisadas para identificar seus constituintes, com foco em magnésio, politetrafluoretileno (PTFE, Teflon) e </a:t>
            </a:r>
            <a:r>
              <a:rPr lang="pt-BR" altLang="pt-BR" sz="3000" dirty="0" err="1"/>
              <a:t>Viton</a:t>
            </a:r>
            <a:r>
              <a:rPr lang="pt-BR" altLang="pt-BR" sz="3000" dirty="0"/>
              <a:t>. Os resultados confirmaram a predominância de PTFE nas camadas interna e externa, evidenciada por bandas características de estiramento C-F. O </a:t>
            </a:r>
            <a:r>
              <a:rPr lang="pt-BR" altLang="pt-BR" sz="3000" dirty="0" err="1"/>
              <a:t>Viton</a:t>
            </a:r>
            <a:r>
              <a:rPr lang="pt-BR" altLang="pt-BR" sz="3000" dirty="0"/>
              <a:t>, como agente ligante, apresentou maior concentração no revestimento externo, contribuindo para a integridade mecânica do dispositivo pirotécnico. Um composto contendo grupo carbonila, provavelmente um éster ftalato, foi detectado na camada interna, sugerindo sua função como plastificante. A técnica FT-IR demonstrou-se eficaz para o mapeamento da composição atômica molecular dos </a:t>
            </a:r>
            <a:r>
              <a:rPr lang="pt-BR" altLang="pt-BR" sz="3000" i="1" dirty="0" err="1"/>
              <a:t>flares</a:t>
            </a:r>
            <a:r>
              <a:rPr lang="pt-BR" altLang="pt-BR" sz="3000" dirty="0"/>
              <a:t> MTV comerciais. Os resultados ampliam o entendimento sobre a composição dos </a:t>
            </a:r>
            <a:r>
              <a:rPr lang="pt-BR" altLang="pt-BR" sz="3000" i="1" dirty="0" err="1"/>
              <a:t>flares</a:t>
            </a:r>
            <a:r>
              <a:rPr lang="pt-BR" altLang="pt-BR" sz="3000" dirty="0"/>
              <a:t> e orientam pesquisas futuras para otimizar a combustão e a emissão infravermelha em contramedidas avançadas.</a:t>
            </a:r>
          </a:p>
        </p:txBody>
      </p:sp>
      <p:sp>
        <p:nvSpPr>
          <p:cNvPr id="4134" name="Line 724">
            <a:extLst>
              <a:ext uri="{FF2B5EF4-FFF2-40B4-BE49-F238E27FC236}">
                <a16:creationId xmlns:a16="http://schemas.microsoft.com/office/drawing/2014/main" id="{2FE7DB53-38BC-C7DC-2351-387168F4F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3963" y="12041188"/>
            <a:ext cx="29810075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 useBgFill="1">
        <p:nvSpPr>
          <p:cNvPr id="4135" name="Text Box 726">
            <a:extLst>
              <a:ext uri="{FF2B5EF4-FFF2-40B4-BE49-F238E27FC236}">
                <a16:creationId xmlns:a16="http://schemas.microsoft.com/office/drawing/2014/main" id="{AA7FC3FC-8368-1AB7-AD13-4DE4AB401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795250"/>
            <a:ext cx="14617700" cy="2609945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371475"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I. INTRODUÇÃO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Sistemas de defesa antiaérea com guiamento por radiação infravermelha representam uma ameaça significativa às aeronaves militares em cenários de guerra convencionais e não convencionais. Em especial, os chamados MANPADS (</a:t>
            </a:r>
            <a:r>
              <a:rPr lang="pt-BR" altLang="pt-BR" sz="2400" i="1" dirty="0"/>
              <a:t>Man-</a:t>
            </a:r>
            <a:r>
              <a:rPr lang="pt-BR" altLang="pt-BR" sz="2400" i="1" dirty="0" err="1"/>
              <a:t>Portable</a:t>
            </a:r>
            <a:r>
              <a:rPr lang="pt-BR" altLang="pt-BR" sz="2400" i="1" dirty="0"/>
              <a:t> Air Defense Systems</a:t>
            </a:r>
            <a:r>
              <a:rPr lang="pt-BR" altLang="pt-BR" sz="2400" dirty="0"/>
              <a:t>), como os mísseis </a:t>
            </a:r>
            <a:r>
              <a:rPr lang="pt-BR" altLang="pt-BR" sz="2400" dirty="0" err="1"/>
              <a:t>Stinger</a:t>
            </a:r>
            <a:r>
              <a:rPr lang="pt-BR" altLang="pt-BR" sz="2400" dirty="0"/>
              <a:t> (EUA), Strela e </a:t>
            </a:r>
            <a:r>
              <a:rPr lang="pt-BR" altLang="pt-BR" sz="2400" dirty="0" err="1"/>
              <a:t>Igla</a:t>
            </a:r>
            <a:r>
              <a:rPr lang="pt-BR" altLang="pt-BR" sz="2400" dirty="0"/>
              <a:t> (Rússia), apresentam elevada eficácia na interceptação de aeronaves em voo a baixa altitude, conforme evidenciado em conflitos como os do Afeganistão e da antiga Iugoslávia [3]. A atratividade desses sistemas está associada à sua portabilidade, baixa complexidade operacional e ao fato de explorarem a assinatura infravermelha (IR) das aeronaves, composta principalmente pela radiação emitida pelos gases de exaustão do motor, pelo tubo de escape do motor e pela sua fuselagem [4].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Como forma de proteção contra essas ameaças, as aeronaves militares podem empregar contramedidas passivas, como os </a:t>
            </a:r>
            <a:r>
              <a:rPr lang="pt-BR" altLang="pt-BR" sz="2400" i="1" dirty="0" err="1"/>
              <a:t>flares</a:t>
            </a:r>
            <a:r>
              <a:rPr lang="pt-BR" altLang="pt-BR" sz="2400" dirty="0"/>
              <a:t>. Tais dispositivos pirotécnicos têm por objetivo atrair o sistema diretor de tiro do míssil guiado por IR, simulando uma assinatura infravermelha mais intensa do que a da própria aeronave [2, 8]. As composições de </a:t>
            </a:r>
            <a:r>
              <a:rPr lang="pt-BR" altLang="pt-BR" sz="2400" i="1" dirty="0" err="1"/>
              <a:t>flares</a:t>
            </a:r>
            <a:r>
              <a:rPr lang="pt-BR" altLang="pt-BR" sz="2400" dirty="0"/>
              <a:t> tem como suas principais características a eficiência espectral e a taxa de queima, equivalente à taxa de consumo de massa do dispositivo pirotécnico [5]. Essas propriedades determinam a intensidade radiante espectral do dispositivo pirotécnico que depende diretamente da formulação química. A eficiência espectral, por sua vez, está intrinsecamente relacionada à entalpia de combustão da composição [5]. Portanto, o estudo e a análise das formulações químicas dessas contramedidas são de grande relevância para o desenvolvimento de dispositivos pirotécnicos </a:t>
            </a:r>
            <a:r>
              <a:rPr lang="pt-BR" altLang="pt-BR" sz="2400" i="1" dirty="0" err="1"/>
              <a:t>flares</a:t>
            </a:r>
            <a:r>
              <a:rPr lang="pt-BR" altLang="pt-BR" sz="2400" dirty="0"/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A espectroscopia no infravermelho por Transformada de Fourier (FT-IR) destaca-se como uma técnica analítica poderosa para a caracterização de formulações de </a:t>
            </a:r>
            <a:r>
              <a:rPr lang="pt-BR" altLang="pt-BR" sz="2400" i="1" dirty="0" err="1"/>
              <a:t>flares</a:t>
            </a:r>
            <a:r>
              <a:rPr lang="pt-BR" altLang="pt-BR" sz="2400" dirty="0"/>
              <a:t>, permitindo a identificação de grupos funcionais e compostos químicos por meio da análise das bandas vibracionais características das moléculas [1,9]. Assim, a caracterização das composições de </a:t>
            </a:r>
            <a:r>
              <a:rPr lang="pt-BR" altLang="pt-BR" sz="2400" i="1" dirty="0" err="1"/>
              <a:t>flares</a:t>
            </a:r>
            <a:r>
              <a:rPr lang="pt-BR" altLang="pt-BR" sz="2400" i="1" dirty="0"/>
              <a:t> </a:t>
            </a:r>
            <a:r>
              <a:rPr lang="pt-BR" altLang="pt-BR" sz="2400" dirty="0"/>
              <a:t>disponíveis na indústria de defesa é essencial para avaliar a eficiência energética e desempenho desses dispositivos pirotécnicos.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Portanto, este trabalho tem como objetivo caracterizar a composição química de dispositivos de contramedida </a:t>
            </a:r>
            <a:r>
              <a:rPr lang="pt-BR" altLang="pt-BR" sz="2400" i="1" dirty="0" err="1"/>
              <a:t>flare</a:t>
            </a:r>
            <a:r>
              <a:rPr lang="pt-BR" altLang="pt-BR" sz="2400" i="1" dirty="0"/>
              <a:t> </a:t>
            </a:r>
            <a:r>
              <a:rPr lang="pt-BR" altLang="pt-BR" sz="2400" dirty="0"/>
              <a:t>MTV comerciais por meio da espectroscopia FT-IR, utilizando os modos de transmissão (pastilha de </a:t>
            </a:r>
            <a:r>
              <a:rPr lang="pt-BR" altLang="pt-BR" sz="2400" dirty="0" err="1"/>
              <a:t>KBr</a:t>
            </a:r>
            <a:r>
              <a:rPr lang="pt-BR" altLang="pt-BR" sz="2400" dirty="0"/>
              <a:t>) e reflexão (UATR).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10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II. ANÁLISE </a:t>
            </a:r>
            <a:r>
              <a:rPr lang="pt-BR" altLang="pt-BR" sz="2400" b="1"/>
              <a:t>DO </a:t>
            </a:r>
            <a:r>
              <a:rPr lang="pt-BR" altLang="pt-BR" sz="2400" b="1" i="1"/>
              <a:t>FLARE</a:t>
            </a:r>
            <a:endParaRPr lang="pt-BR" altLang="pt-BR" sz="24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</p:txBody>
      </p:sp>
      <p:sp useBgFill="1">
        <p:nvSpPr>
          <p:cNvPr id="4136" name="Text Box 728">
            <a:extLst>
              <a:ext uri="{FF2B5EF4-FFF2-40B4-BE49-F238E27FC236}">
                <a16:creationId xmlns:a16="http://schemas.microsoft.com/office/drawing/2014/main" id="{DF17DC03-3538-C9E8-09F7-595DC3A52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2388" y="12831763"/>
            <a:ext cx="14760575" cy="18189595"/>
          </a:xfrm>
          <a:prstGeom prst="rect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266700"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 dirty="0"/>
              <a:t>Modos utilizados: UATR e transmissão (pastilha e filme líquido);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 dirty="0"/>
              <a:t>Tratamentos utilizados: dissolução aquente em acetona, </a:t>
            </a:r>
            <a:r>
              <a:rPr lang="pt-BR" altLang="pt-BR" sz="2400" dirty="0" err="1"/>
              <a:t>metanl</a:t>
            </a:r>
            <a:r>
              <a:rPr lang="pt-BR" altLang="pt-BR" sz="2400" dirty="0"/>
              <a:t> e </a:t>
            </a:r>
            <a:r>
              <a:rPr lang="pt-BR" altLang="pt-BR" sz="2400" dirty="0" err="1"/>
              <a:t>n</a:t>
            </a:r>
            <a:r>
              <a:rPr lang="pt-BR" altLang="pt-BR" sz="2400" dirty="0"/>
              <a:t>-hexano; e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 dirty="0"/>
              <a:t>Grupos observados: C-F ; C=O, C-O-C;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/>
              <a:t>III. CONCLUSÃO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 dirty="0"/>
              <a:t>Caracterização do </a:t>
            </a:r>
            <a:r>
              <a:rPr lang="pt-BR" altLang="pt-BR" sz="2400" i="1" dirty="0" err="1"/>
              <a:t>flare</a:t>
            </a:r>
            <a:r>
              <a:rPr lang="pt-BR" altLang="pt-BR" sz="2400" dirty="0"/>
              <a:t> comercial analisado, observando-se os materiais informados pelo fabricante (PTFE, </a:t>
            </a:r>
            <a:r>
              <a:rPr lang="pt-BR" altLang="pt-BR" sz="2400" dirty="0" err="1"/>
              <a:t>Viton</a:t>
            </a:r>
            <a:r>
              <a:rPr lang="pt-BR" altLang="pt-BR" sz="2400" dirty="0"/>
              <a:t> e magnésio);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 dirty="0"/>
              <a:t>Presença de éster ftalato do tipo DOP;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 dirty="0"/>
              <a:t>Uso das técnicas de FT-IR para identificação e caracterização de </a:t>
            </a:r>
            <a:r>
              <a:rPr lang="pt-BR" altLang="pt-BR" sz="2400" i="1" dirty="0" err="1"/>
              <a:t>flares</a:t>
            </a:r>
            <a:r>
              <a:rPr lang="pt-BR" altLang="pt-BR" sz="2400" i="1" dirty="0"/>
              <a:t>.</a:t>
            </a:r>
            <a:endParaRPr lang="pt-BR" altLang="pt-BR" sz="2400" dirty="0"/>
          </a:p>
        </p:txBody>
      </p:sp>
      <p:sp>
        <p:nvSpPr>
          <p:cNvPr id="4137" name="Rectangle 730">
            <a:extLst>
              <a:ext uri="{FF2B5EF4-FFF2-40B4-BE49-F238E27FC236}">
                <a16:creationId xmlns:a16="http://schemas.microsoft.com/office/drawing/2014/main" id="{980606FA-4619-446D-F3B6-0068583A2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38" name="Rectangle 732">
            <a:extLst>
              <a:ext uri="{FF2B5EF4-FFF2-40B4-BE49-F238E27FC236}">
                <a16:creationId xmlns:a16="http://schemas.microsoft.com/office/drawing/2014/main" id="{510F2023-65AA-53A4-B58C-4AAA87E44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39" name="Rectangle 735">
            <a:extLst>
              <a:ext uri="{FF2B5EF4-FFF2-40B4-BE49-F238E27FC236}">
                <a16:creationId xmlns:a16="http://schemas.microsoft.com/office/drawing/2014/main" id="{DB4A17EF-D050-D718-4DAD-A1EE8E19E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40" name="Rectangle 737">
            <a:extLst>
              <a:ext uri="{FF2B5EF4-FFF2-40B4-BE49-F238E27FC236}">
                <a16:creationId xmlns:a16="http://schemas.microsoft.com/office/drawing/2014/main" id="{EBAC36CE-F8C0-52EF-4FDA-A11E5C10D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41" name="Rectangle 739">
            <a:extLst>
              <a:ext uri="{FF2B5EF4-FFF2-40B4-BE49-F238E27FC236}">
                <a16:creationId xmlns:a16="http://schemas.microsoft.com/office/drawing/2014/main" id="{35088A06-406B-0ACA-C6C1-825C8D5C6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42" name="Rectangle 741">
            <a:extLst>
              <a:ext uri="{FF2B5EF4-FFF2-40B4-BE49-F238E27FC236}">
                <a16:creationId xmlns:a16="http://schemas.microsoft.com/office/drawing/2014/main" id="{85964945-D249-EA95-8FC4-A3ABCEB28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43" name="Rectangle 747">
            <a:extLst>
              <a:ext uri="{FF2B5EF4-FFF2-40B4-BE49-F238E27FC236}">
                <a16:creationId xmlns:a16="http://schemas.microsoft.com/office/drawing/2014/main" id="{CAA8938B-B9A4-C750-B5F6-6B8DDEBE8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44" name="Rectangle 762">
            <a:extLst>
              <a:ext uri="{FF2B5EF4-FFF2-40B4-BE49-F238E27FC236}">
                <a16:creationId xmlns:a16="http://schemas.microsoft.com/office/drawing/2014/main" id="{1631526A-D97C-0565-3DED-F5EB431B5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45" name="Rectangle 770">
            <a:extLst>
              <a:ext uri="{FF2B5EF4-FFF2-40B4-BE49-F238E27FC236}">
                <a16:creationId xmlns:a16="http://schemas.microsoft.com/office/drawing/2014/main" id="{9011E246-D059-E7E3-E3CC-5021F340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686463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46" name="Rectangle 772">
            <a:extLst>
              <a:ext uri="{FF2B5EF4-FFF2-40B4-BE49-F238E27FC236}">
                <a16:creationId xmlns:a16="http://schemas.microsoft.com/office/drawing/2014/main" id="{43E5756C-BDAA-5BDA-3FD0-6033A5484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47" name="Text Box 814">
            <a:extLst>
              <a:ext uri="{FF2B5EF4-FFF2-40B4-BE49-F238E27FC236}">
                <a16:creationId xmlns:a16="http://schemas.microsoft.com/office/drawing/2014/main" id="{401BD8F2-C1D7-622B-1594-6291A2D95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4209654"/>
            <a:ext cx="297386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08425"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 defTabSz="390842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 defTabSz="3908425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 defTabSz="3908425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 defTabSz="3908425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000" b="1" dirty="0"/>
              <a:t>Caracterização de Dispositivos de Contramedidas </a:t>
            </a:r>
            <a:r>
              <a:rPr lang="pt-BR" altLang="pt-BR" sz="6000" b="1" i="1" dirty="0" err="1"/>
              <a:t>Flare</a:t>
            </a:r>
            <a:r>
              <a:rPr lang="pt-BR" altLang="pt-BR" sz="6000" b="1" i="1" dirty="0"/>
              <a:t> </a:t>
            </a:r>
            <a:r>
              <a:rPr lang="pt-BR" altLang="pt-BR" sz="6000" b="1" dirty="0"/>
              <a:t>MTV por Espectroscopia com Transformada de Fourier</a:t>
            </a:r>
            <a:endParaRPr lang="pt-BR" altLang="pt-BR" sz="6000" dirty="0"/>
          </a:p>
        </p:txBody>
      </p:sp>
      <p:sp>
        <p:nvSpPr>
          <p:cNvPr id="4148" name="Text Box 815">
            <a:extLst>
              <a:ext uri="{FF2B5EF4-FFF2-40B4-BE49-F238E27FC236}">
                <a16:creationId xmlns:a16="http://schemas.microsoft.com/office/drawing/2014/main" id="{1A523DDA-62E2-12DB-3114-8EDEE77BC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7" y="6309777"/>
            <a:ext cx="279114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08425"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" indent="-76200" defTabSz="390842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 defTabSz="3908425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 defTabSz="3908425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 defTabSz="3908425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defTabSz="39084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/>
              <a:t>Vinicius da Silva Rossetto </a:t>
            </a:r>
            <a:r>
              <a:rPr lang="pt-BR" altLang="pt-BR" sz="3600" b="1" baseline="30000" dirty="0"/>
              <a:t>a</a:t>
            </a:r>
            <a:r>
              <a:rPr lang="pt-BR" altLang="pt-BR" sz="3600" b="1" dirty="0"/>
              <a:t>, José Atílio Fritz Fidel Rocco </a:t>
            </a:r>
            <a:r>
              <a:rPr lang="pt-BR" altLang="pt-BR" sz="3600" b="1" baseline="30000" dirty="0"/>
              <a:t>a</a:t>
            </a:r>
            <a:r>
              <a:rPr lang="pt-BR" altLang="pt-BR" sz="3600" b="1" dirty="0"/>
              <a:t>, Fausto Batista Mendonça </a:t>
            </a:r>
            <a:r>
              <a:rPr lang="pt-BR" altLang="pt-BR" sz="3600" b="1" baseline="30000" dirty="0"/>
              <a:t>a</a:t>
            </a:r>
            <a:r>
              <a:rPr lang="pt-BR" altLang="pt-BR" sz="3600" b="1" dirty="0"/>
              <a:t> e Milton Faria Diniz </a:t>
            </a:r>
            <a:r>
              <a:rPr lang="pt-BR" altLang="pt-BR" sz="3600" b="1" baseline="30000" dirty="0" err="1"/>
              <a:t>b</a:t>
            </a:r>
            <a:endParaRPr lang="pt-BR" altLang="pt-BR" sz="3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baseline="30000" dirty="0"/>
              <a:t>a </a:t>
            </a:r>
            <a:r>
              <a:rPr lang="pt-BR" altLang="pt-BR" sz="3200" dirty="0"/>
              <a:t>Instituto Tecnológico de Aeronáutica e </a:t>
            </a:r>
            <a:r>
              <a:rPr lang="pt-BR" altLang="pt-BR" sz="3200" baseline="30000" dirty="0" err="1"/>
              <a:t>b</a:t>
            </a:r>
            <a:r>
              <a:rPr lang="pt-BR" altLang="pt-BR" sz="3200" baseline="30000" dirty="0"/>
              <a:t> </a:t>
            </a:r>
            <a:r>
              <a:rPr lang="pt-BR" altLang="pt-BR" sz="3200" dirty="0"/>
              <a:t>Instituto de Aeronáutica e Espaço</a:t>
            </a:r>
          </a:p>
        </p:txBody>
      </p:sp>
      <p:sp>
        <p:nvSpPr>
          <p:cNvPr id="4149" name="Rectangle 1025">
            <a:extLst>
              <a:ext uri="{FF2B5EF4-FFF2-40B4-BE49-F238E27FC236}">
                <a16:creationId xmlns:a16="http://schemas.microsoft.com/office/drawing/2014/main" id="{FAF2FAC8-3D5B-997F-B2DC-C94D361C1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278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50" name="Rectangle 1028">
            <a:extLst>
              <a:ext uri="{FF2B5EF4-FFF2-40B4-BE49-F238E27FC236}">
                <a16:creationId xmlns:a16="http://schemas.microsoft.com/office/drawing/2014/main" id="{B43328B6-A361-F8AE-FB98-65F0DDDD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5478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51" name="Rectangle 1030">
            <a:extLst>
              <a:ext uri="{FF2B5EF4-FFF2-40B4-BE49-F238E27FC236}">
                <a16:creationId xmlns:a16="http://schemas.microsoft.com/office/drawing/2014/main" id="{C1901877-FBB5-9CA3-8216-FD2E8019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64313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52" name="Rectangle 1032">
            <a:extLst>
              <a:ext uri="{FF2B5EF4-FFF2-40B4-BE49-F238E27FC236}">
                <a16:creationId xmlns:a16="http://schemas.microsoft.com/office/drawing/2014/main" id="{8260E9FB-1AC4-7E03-81E7-21C0C29E0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19875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53" name="Rectangle 1034">
            <a:extLst>
              <a:ext uri="{FF2B5EF4-FFF2-40B4-BE49-F238E27FC236}">
                <a16:creationId xmlns:a16="http://schemas.microsoft.com/office/drawing/2014/main" id="{B05B5686-3A18-1461-CB3B-4803430D5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sp>
        <p:nvSpPr>
          <p:cNvPr id="4154" name="Rectangle 1036">
            <a:extLst>
              <a:ext uri="{FF2B5EF4-FFF2-40B4-BE49-F238E27FC236}">
                <a16:creationId xmlns:a16="http://schemas.microsoft.com/office/drawing/2014/main" id="{E131A99D-F94A-811E-7AAE-E80E4D0D3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48438"/>
            <a:ext cx="18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360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4137D83-D560-05B1-45CC-1E8A46B237C9}"/>
              </a:ext>
            </a:extLst>
          </p:cNvPr>
          <p:cNvCxnSpPr>
            <a:cxnSpLocks/>
          </p:cNvCxnSpPr>
          <p:nvPr/>
        </p:nvCxnSpPr>
        <p:spPr>
          <a:xfrm flipH="1">
            <a:off x="16167064" y="12831763"/>
            <a:ext cx="34961" cy="2613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6" name="Text Box 726">
            <a:extLst>
              <a:ext uri="{FF2B5EF4-FFF2-40B4-BE49-F238E27FC236}">
                <a16:creationId xmlns:a16="http://schemas.microsoft.com/office/drawing/2014/main" id="{531AA0C9-943A-0E4D-4CAF-92262DC3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6392" y="31921353"/>
            <a:ext cx="14786570" cy="698399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txBody>
          <a:bodyPr wrap="square" numCol="2">
            <a:normAutofit/>
          </a:bodyPr>
          <a:lstStyle>
            <a:lvl1pPr indent="371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6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n-US" sz="2400" dirty="0"/>
              <a:t>A. L. Smith, Applied Infrared Spectroscopy. John Wiley Sons, Inc.,1979. 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n-US" sz="2400" dirty="0"/>
              <a:t>C. H. da Silva Rodrigues, E. Kirchhof, e J. A. F. F. Rocco, “</a:t>
            </a:r>
            <a:r>
              <a:rPr lang="en-US" sz="2400" dirty="0" err="1"/>
              <a:t>Determinação</a:t>
            </a:r>
            <a:r>
              <a:rPr lang="en-US" sz="2400" dirty="0"/>
              <a:t> dos </a:t>
            </a:r>
            <a:r>
              <a:rPr lang="en-US" sz="2400" dirty="0" err="1"/>
              <a:t>parâmetros</a:t>
            </a:r>
            <a:r>
              <a:rPr lang="en-US" sz="2400" dirty="0"/>
              <a:t> </a:t>
            </a:r>
            <a:r>
              <a:rPr lang="en-US" sz="2400" dirty="0" err="1"/>
              <a:t>cinéticos</a:t>
            </a:r>
            <a:r>
              <a:rPr lang="en-US" sz="2400" dirty="0"/>
              <a:t> de </a:t>
            </a:r>
            <a:r>
              <a:rPr lang="en-US" sz="2400" dirty="0" err="1"/>
              <a:t>degradação</a:t>
            </a:r>
            <a:r>
              <a:rPr lang="en-US" sz="2400" dirty="0"/>
              <a:t> e </a:t>
            </a:r>
            <a:r>
              <a:rPr lang="en-US" sz="2400" dirty="0" err="1"/>
              <a:t>estimativa</a:t>
            </a:r>
            <a:r>
              <a:rPr lang="en-US" sz="2400" dirty="0"/>
              <a:t> do tempo de </a:t>
            </a:r>
            <a:r>
              <a:rPr lang="en-US" sz="2400" dirty="0" err="1"/>
              <a:t>falha</a:t>
            </a:r>
            <a:r>
              <a:rPr lang="en-US" sz="2400" dirty="0"/>
              <a:t> de </a:t>
            </a:r>
            <a:r>
              <a:rPr lang="en-US" sz="2400" dirty="0" err="1"/>
              <a:t>contramedidas</a:t>
            </a:r>
            <a:r>
              <a:rPr lang="en-US" sz="2400" dirty="0"/>
              <a:t> </a:t>
            </a:r>
            <a:r>
              <a:rPr lang="en-US" sz="2400" dirty="0" err="1"/>
              <a:t>eletrônicas</a:t>
            </a:r>
            <a:r>
              <a:rPr lang="en-US" sz="2400" dirty="0"/>
              <a:t> </a:t>
            </a:r>
            <a:r>
              <a:rPr lang="en-US" sz="2400" i="1" dirty="0"/>
              <a:t>flare</a:t>
            </a:r>
            <a:r>
              <a:rPr lang="en-US" sz="2400" dirty="0"/>
              <a:t> do </a:t>
            </a:r>
            <a:r>
              <a:rPr lang="en-US" sz="2400" dirty="0" err="1"/>
              <a:t>tipo</a:t>
            </a:r>
            <a:r>
              <a:rPr lang="en-US" sz="2400" dirty="0"/>
              <a:t> </a:t>
            </a:r>
            <a:r>
              <a:rPr lang="en-US" sz="2400" dirty="0" err="1"/>
              <a:t>magnésio</a:t>
            </a:r>
            <a:r>
              <a:rPr lang="en-US" sz="2400" dirty="0"/>
              <a:t>, Teflon e Viton” </a:t>
            </a:r>
            <a:r>
              <a:rPr lang="en-US" sz="2400" dirty="0" err="1"/>
              <a:t>Química</a:t>
            </a:r>
            <a:r>
              <a:rPr lang="en-US" sz="2400" dirty="0"/>
              <a:t> Nova, vol. 46, no. 2, pp. 150–156, 2023.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n-US" sz="2400" dirty="0"/>
              <a:t>E. C. Koch, “Review on pyrotechnic aerial infrared decoys,” Propellants, Explosives, Pyrotechnics, vol. 26, pp. 3–11, 2001.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n-US" sz="2400" dirty="0"/>
              <a:t>E. C. Koch, “Pyrotechnic countermeasures: II. Advanced aerial infrared countermeasures,” Propellants, Explosives, Pyrotechnics, vol. 31, pp. 3–19,2006.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en-US" sz="2400" dirty="0"/>
              <a:t>E. C. Koch, Metal-Fluorocarbon Based Energetic Materials. Wiley-VCH, 12 2012.</a:t>
            </a:r>
          </a:p>
          <a:p>
            <a:pPr marL="381000" indent="-381000" algn="just" eaLnBrk="1" hangingPunct="1">
              <a:buFont typeface="+mj-lt"/>
              <a:buAutoNum type="arabicPeriod"/>
              <a:defRPr/>
            </a:pPr>
            <a:r>
              <a:rPr lang="en-US" sz="2400" dirty="0"/>
              <a:t>F. De Martini, "VÍDEO: KC-390 Millennium </a:t>
            </a:r>
            <a:r>
              <a:rPr lang="en-US" sz="2400" dirty="0" err="1"/>
              <a:t>realiza</a:t>
            </a:r>
            <a:r>
              <a:rPr lang="en-US" sz="2400" dirty="0"/>
              <a:t> </a:t>
            </a:r>
            <a:r>
              <a:rPr lang="en-US" sz="2400" dirty="0" err="1"/>
              <a:t>ensaio</a:t>
            </a:r>
            <a:r>
              <a:rPr lang="en-US" sz="2400" dirty="0"/>
              <a:t> </a:t>
            </a:r>
            <a:r>
              <a:rPr lang="en-US" sz="2400" dirty="0" err="1"/>
              <a:t>inédito</a:t>
            </a:r>
            <a:r>
              <a:rPr lang="en-US" sz="2400" dirty="0"/>
              <a:t> de </a:t>
            </a:r>
            <a:r>
              <a:rPr lang="en-US" sz="2400" dirty="0" err="1"/>
              <a:t>lançamento</a:t>
            </a:r>
            <a:r>
              <a:rPr lang="en-US" sz="2400" dirty="0"/>
              <a:t> de chaff e flare," Poder Aéreo, 30 </a:t>
            </a:r>
            <a:r>
              <a:rPr lang="en-US" sz="2400" dirty="0" err="1"/>
              <a:t>nov.</a:t>
            </a:r>
            <a:r>
              <a:rPr lang="en-US" sz="2400" dirty="0"/>
              <a:t>, 2019. [Online]. </a:t>
            </a:r>
            <a:r>
              <a:rPr lang="en-US" sz="2400" dirty="0" err="1"/>
              <a:t>Disponível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: https://</a:t>
            </a:r>
            <a:r>
              <a:rPr lang="en-US" sz="2400" dirty="0" err="1"/>
              <a:t>www.aereo.jor.br</a:t>
            </a:r>
            <a:r>
              <a:rPr lang="en-US" sz="2400" dirty="0"/>
              <a:t>/2019/11/30/video-kc-390-millennium-realiza-ensaio-inedito-de-lancamento-de-chaff-e-flare/. </a:t>
            </a:r>
            <a:r>
              <a:rPr lang="en-US" sz="2400" dirty="0" err="1"/>
              <a:t>Acessado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: 31 ago. 2025. </a:t>
            </a:r>
          </a:p>
          <a:p>
            <a:pPr marL="736600" indent="-381000" algn="just" eaLnBrk="1" hangingPunct="1">
              <a:buFont typeface="+mj-lt"/>
              <a:buAutoNum type="arabicPeriod"/>
              <a:defRPr/>
            </a:pPr>
            <a:r>
              <a:rPr lang="en-US" sz="2400" dirty="0"/>
              <a:t>L. de Barros, A. P. M. Pinheiro, J. da Encarnação, e K. Iha, “Qualification of magnesium / Teflon / Viton pyrotechnic composition used in rocket motors ignition system,” Journal of Aerospace Technology and Management, vol. 8-2, pp. 130–136, 2016.</a:t>
            </a:r>
          </a:p>
          <a:p>
            <a:pPr marL="736600" indent="-381000" algn="just" eaLnBrk="1" hangingPunct="1">
              <a:buFont typeface="+mj-lt"/>
              <a:buAutoNum type="arabicPeriod"/>
              <a:defRPr/>
            </a:pPr>
            <a:r>
              <a:rPr lang="en-US" sz="2400" dirty="0"/>
              <a:t>M. D. Whitney, “Infrared countermeasures flares,” The Imaging Science Journal, vol. 58, pp. 295–299, 2010.</a:t>
            </a:r>
          </a:p>
          <a:p>
            <a:pPr marL="800100" indent="-428625" algn="just" eaLnBrk="1" hangingPunct="1">
              <a:buFont typeface="+mj-lt"/>
              <a:buAutoNum type="arabicPeriod"/>
              <a:defRPr/>
            </a:pPr>
            <a:r>
              <a:rPr lang="en-US" sz="2400" dirty="0"/>
              <a:t>S. V. C. Junior, </a:t>
            </a:r>
            <a:r>
              <a:rPr lang="en-US" sz="2400" dirty="0" err="1"/>
              <a:t>Técnicas</a:t>
            </a:r>
            <a:r>
              <a:rPr lang="en-US" sz="2400" dirty="0"/>
              <a:t> de </a:t>
            </a:r>
            <a:r>
              <a:rPr lang="en-US" sz="2400" dirty="0" err="1"/>
              <a:t>Caracterização</a:t>
            </a:r>
            <a:r>
              <a:rPr lang="en-US" sz="2400" dirty="0"/>
              <a:t> de </a:t>
            </a:r>
            <a:r>
              <a:rPr lang="en-US" sz="2400" dirty="0" err="1"/>
              <a:t>Polímeros</a:t>
            </a:r>
            <a:r>
              <a:rPr lang="en-US" sz="2400" dirty="0"/>
              <a:t>. </a:t>
            </a:r>
            <a:r>
              <a:rPr lang="en-US" sz="2400" dirty="0" err="1"/>
              <a:t>Artliber</a:t>
            </a:r>
            <a:r>
              <a:rPr lang="en-US" sz="2400" dirty="0"/>
              <a:t> Editora </a:t>
            </a:r>
            <a:r>
              <a:rPr lang="en-US" sz="2400" dirty="0" err="1"/>
              <a:t>Ltda</a:t>
            </a:r>
            <a:r>
              <a:rPr lang="en-US" sz="2400" dirty="0"/>
              <a:t>, 2003.</a:t>
            </a:r>
          </a:p>
        </p:txBody>
      </p:sp>
      <p:sp useBgFill="1">
        <p:nvSpPr>
          <p:cNvPr id="4158" name="CaixaDeTexto 5">
            <a:extLst>
              <a:ext uri="{FF2B5EF4-FFF2-40B4-BE49-F238E27FC236}">
                <a16:creationId xmlns:a16="http://schemas.microsoft.com/office/drawing/2014/main" id="{27EDEB91-2C24-A41C-A834-21BA7805F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2629" y="31180802"/>
            <a:ext cx="14790333" cy="6461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176588" indent="-1222375">
              <a:spcBef>
                <a:spcPct val="20000"/>
              </a:spcBef>
              <a:buChar char="–"/>
              <a:defRPr sz="1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886325" indent="-977900">
              <a:spcBef>
                <a:spcPct val="20000"/>
              </a:spcBef>
              <a:buChar char="•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840538" indent="-976313">
              <a:spcBef>
                <a:spcPct val="20000"/>
              </a:spcBef>
              <a:buChar char="–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794750" indent="-976313">
              <a:spcBef>
                <a:spcPct val="20000"/>
              </a:spcBef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2519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7091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1663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623550" indent="-9763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/>
              <a:t>REFERÊNCIAS</a:t>
            </a:r>
          </a:p>
        </p:txBody>
      </p:sp>
      <p:pic>
        <p:nvPicPr>
          <p:cNvPr id="4159" name="Imagem 1">
            <a:extLst>
              <a:ext uri="{FF2B5EF4-FFF2-40B4-BE49-F238E27FC236}">
                <a16:creationId xmlns:a16="http://schemas.microsoft.com/office/drawing/2014/main" id="{24033185-713F-717A-5209-53C52CA15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688" y="936625"/>
            <a:ext cx="42703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Avião soltando fumaça no escuro&#10;&#10;O conteúdo gerado por IA pode estar incorreto.">
            <a:extLst>
              <a:ext uri="{FF2B5EF4-FFF2-40B4-BE49-F238E27FC236}">
                <a16:creationId xmlns:a16="http://schemas.microsoft.com/office/drawing/2014/main" id="{2B9DAC6C-D851-21CE-25FE-2C2DF6B3F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36" y="23820504"/>
            <a:ext cx="7140469" cy="4420291"/>
          </a:xfrm>
          <a:prstGeom prst="rect">
            <a:avLst/>
          </a:prstGeom>
        </p:spPr>
      </p:pic>
      <p:pic>
        <p:nvPicPr>
          <p:cNvPr id="6" name="Imagem 5" descr="Torradeira branca em cima de uma superfície branca&#10;&#10;O conteúdo gerado por IA pode estar incorreto.">
            <a:extLst>
              <a:ext uri="{FF2B5EF4-FFF2-40B4-BE49-F238E27FC236}">
                <a16:creationId xmlns:a16="http://schemas.microsoft.com/office/drawing/2014/main" id="{3B299E15-7B8E-83B6-5F2D-D125DED99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323" y="18791724"/>
            <a:ext cx="6192838" cy="5447666"/>
          </a:xfrm>
          <a:prstGeom prst="rect">
            <a:avLst/>
          </a:prstGeom>
        </p:spPr>
      </p:pic>
      <p:pic>
        <p:nvPicPr>
          <p:cNvPr id="14" name="Imagem 13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027CFEE1-77EC-46B1-6442-918A9629E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15" y="29344749"/>
            <a:ext cx="9616180" cy="7998504"/>
          </a:xfrm>
          <a:prstGeom prst="rect">
            <a:avLst/>
          </a:prstGeom>
        </p:spPr>
      </p:pic>
      <p:pic>
        <p:nvPicPr>
          <p:cNvPr id="18" name="Imagem 17" descr="Uma imagem contendo Gráfico&#10;&#10;O conteúdo gerado por IA pode estar incorreto.">
            <a:extLst>
              <a:ext uri="{FF2B5EF4-FFF2-40B4-BE49-F238E27FC236}">
                <a16:creationId xmlns:a16="http://schemas.microsoft.com/office/drawing/2014/main" id="{097A1917-9878-41BB-E7FB-635B4805AB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073" y="19874483"/>
            <a:ext cx="8341444" cy="6236594"/>
          </a:xfrm>
          <a:prstGeom prst="rect">
            <a:avLst/>
          </a:prstGeom>
        </p:spPr>
      </p:pic>
      <p:pic>
        <p:nvPicPr>
          <p:cNvPr id="20" name="Imagem 19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4DE6BB12-9C08-F87B-C308-42E73A456F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073" y="12991207"/>
            <a:ext cx="8341444" cy="6236594"/>
          </a:xfrm>
          <a:prstGeom prst="rect">
            <a:avLst/>
          </a:prstGeom>
        </p:spPr>
      </p:pic>
      <p:pic>
        <p:nvPicPr>
          <p:cNvPr id="22" name="Imagem 21" descr="Foto preta e branca de hidrante na praia&#10;&#10;O conteúdo gerado por IA pode estar incorreto.">
            <a:extLst>
              <a:ext uri="{FF2B5EF4-FFF2-40B4-BE49-F238E27FC236}">
                <a16:creationId xmlns:a16="http://schemas.microsoft.com/office/drawing/2014/main" id="{57036124-643B-6A25-D226-EA7736781D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26" y="30891123"/>
            <a:ext cx="4600543" cy="5121321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03B6699F-13C3-2114-595D-B5BFB66A14B4}"/>
              </a:ext>
            </a:extLst>
          </p:cNvPr>
          <p:cNvSpPr txBox="1"/>
          <p:nvPr/>
        </p:nvSpPr>
        <p:spPr>
          <a:xfrm>
            <a:off x="1515185" y="28335547"/>
            <a:ext cx="7114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Fig. 1 - </a:t>
            </a:r>
            <a:r>
              <a:rPr lang="pt-BR" sz="2400" i="1" dirty="0" err="1"/>
              <a:t>Flare</a:t>
            </a:r>
            <a:r>
              <a:rPr lang="pt-BR" sz="2400" dirty="0"/>
              <a:t> sendo lançado de helicóptero EH-101 Merlin. Fonte: [4].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36139D5-5640-8562-D117-ABAA1C61A924}"/>
              </a:ext>
            </a:extLst>
          </p:cNvPr>
          <p:cNvSpPr txBox="1"/>
          <p:nvPr/>
        </p:nvSpPr>
        <p:spPr>
          <a:xfrm>
            <a:off x="25025323" y="24377859"/>
            <a:ext cx="6192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Fig. 9 - Espectrômetro FT-IR da marca </a:t>
            </a:r>
            <a:r>
              <a:rPr lang="pt-BR" sz="2400" dirty="0" err="1"/>
              <a:t>PerkinElmer</a:t>
            </a:r>
            <a:r>
              <a:rPr lang="pt-BR" sz="2400" dirty="0"/>
              <a:t>, modelo Frontier. Fonte: Autor.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473E03F-F386-8F0F-94F0-450007E997DB}"/>
              </a:ext>
            </a:extLst>
          </p:cNvPr>
          <p:cNvSpPr txBox="1"/>
          <p:nvPr/>
        </p:nvSpPr>
        <p:spPr>
          <a:xfrm>
            <a:off x="1468767" y="36012444"/>
            <a:ext cx="4600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Fig. 3 – </a:t>
            </a:r>
            <a:r>
              <a:rPr lang="pt-BR" sz="2400" i="1" dirty="0" err="1"/>
              <a:t>Flare</a:t>
            </a:r>
            <a:r>
              <a:rPr lang="pt-BR" sz="2400" dirty="0"/>
              <a:t> comercial analisado. Fonte: Autor.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C3D595D-74D4-7382-5015-6A63B3ACDF43}"/>
              </a:ext>
            </a:extLst>
          </p:cNvPr>
          <p:cNvSpPr txBox="1"/>
          <p:nvPr/>
        </p:nvSpPr>
        <p:spPr>
          <a:xfrm>
            <a:off x="6095079" y="37343253"/>
            <a:ext cx="949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Fig. 4 – Espectros FT-IR (IR/UATR/80N): (A) </a:t>
            </a:r>
            <a:r>
              <a:rPr lang="pt-BR" sz="2400" i="1" dirty="0" err="1"/>
              <a:t>Flare</a:t>
            </a:r>
            <a:r>
              <a:rPr lang="pt-BR" sz="2400" dirty="0"/>
              <a:t> (externo); (</a:t>
            </a:r>
            <a:r>
              <a:rPr lang="pt-BR" sz="2400" dirty="0" err="1"/>
              <a:t>B</a:t>
            </a:r>
            <a:r>
              <a:rPr lang="pt-BR" sz="2400" dirty="0"/>
              <a:t>) </a:t>
            </a:r>
            <a:r>
              <a:rPr lang="pt-BR" sz="2400" i="1" dirty="0" err="1"/>
              <a:t>Flare</a:t>
            </a:r>
            <a:r>
              <a:rPr lang="pt-BR" sz="2400" dirty="0"/>
              <a:t> (interno); (C) </a:t>
            </a:r>
            <a:r>
              <a:rPr lang="pt-BR" sz="2400" dirty="0" err="1"/>
              <a:t>Viton</a:t>
            </a:r>
            <a:r>
              <a:rPr lang="pt-BR" sz="2400" dirty="0"/>
              <a:t> A; (</a:t>
            </a:r>
            <a:r>
              <a:rPr lang="pt-BR" sz="2400" dirty="0" err="1"/>
              <a:t>D</a:t>
            </a:r>
            <a:r>
              <a:rPr lang="pt-BR" sz="2400" dirty="0"/>
              <a:t>) PTFE. Fonte: Autor.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8FB4F6C-4C87-A4FF-E689-0000E7B9A744}"/>
              </a:ext>
            </a:extLst>
          </p:cNvPr>
          <p:cNvSpPr txBox="1"/>
          <p:nvPr/>
        </p:nvSpPr>
        <p:spPr>
          <a:xfrm>
            <a:off x="16634073" y="19061818"/>
            <a:ext cx="834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Fig. 5 – Espectros FT-IR: (A) </a:t>
            </a:r>
            <a:r>
              <a:rPr lang="pt-BR" sz="2400" i="1" dirty="0" err="1"/>
              <a:t>Flare</a:t>
            </a:r>
            <a:r>
              <a:rPr lang="pt-BR" sz="2400" dirty="0"/>
              <a:t> (interno tratado em acetona e metanol a quente); (</a:t>
            </a:r>
            <a:r>
              <a:rPr lang="pt-BR" sz="2400" dirty="0" err="1"/>
              <a:t>B</a:t>
            </a:r>
            <a:r>
              <a:rPr lang="pt-BR" sz="2400" dirty="0"/>
              <a:t>) </a:t>
            </a:r>
            <a:r>
              <a:rPr lang="pt-BR" sz="2400" dirty="0" err="1"/>
              <a:t>Viton</a:t>
            </a:r>
            <a:r>
              <a:rPr lang="pt-BR" sz="2400" dirty="0"/>
              <a:t> A. Fonte: Autor.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7BB7D5F-D447-F00F-E0CF-D7681670CAD4}"/>
              </a:ext>
            </a:extLst>
          </p:cNvPr>
          <p:cNvSpPr txBox="1"/>
          <p:nvPr/>
        </p:nvSpPr>
        <p:spPr>
          <a:xfrm>
            <a:off x="16634073" y="26032684"/>
            <a:ext cx="8341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Fig. 6 – Espectros FT-IR: (A) </a:t>
            </a:r>
            <a:r>
              <a:rPr lang="pt-BR" sz="2400" i="1" dirty="0" err="1"/>
              <a:t>Flare</a:t>
            </a:r>
            <a:r>
              <a:rPr lang="pt-BR" sz="2400" dirty="0"/>
              <a:t> (interno tratado em acetona, metanol e </a:t>
            </a:r>
            <a:r>
              <a:rPr lang="pt-BR" sz="2400" dirty="0" err="1"/>
              <a:t>n</a:t>
            </a:r>
            <a:r>
              <a:rPr lang="pt-BR" sz="2400" dirty="0"/>
              <a:t>-hexano a quente); (</a:t>
            </a:r>
            <a:r>
              <a:rPr lang="pt-BR" sz="2400" dirty="0" err="1"/>
              <a:t>B</a:t>
            </a:r>
            <a:r>
              <a:rPr lang="pt-BR" sz="2400" dirty="0"/>
              <a:t>) Éster ftalato do tipo DOP. Fonte: Autor.</a:t>
            </a:r>
          </a:p>
        </p:txBody>
      </p:sp>
      <p:pic>
        <p:nvPicPr>
          <p:cNvPr id="34" name="Imagem 33" descr="Gráfico, Gráfico de caixa estreita&#10;&#10;O conteúdo gerado por IA pode estar incorreto.">
            <a:extLst>
              <a:ext uri="{FF2B5EF4-FFF2-40B4-BE49-F238E27FC236}">
                <a16:creationId xmlns:a16="http://schemas.microsoft.com/office/drawing/2014/main" id="{83E46A02-CC12-E54D-105C-083C38E81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149" y="13194359"/>
            <a:ext cx="5469483" cy="2034381"/>
          </a:xfrm>
          <a:prstGeom prst="rect">
            <a:avLst/>
          </a:prstGeom>
        </p:spPr>
      </p:pic>
      <p:pic>
        <p:nvPicPr>
          <p:cNvPr id="36" name="Imagem 35" descr="Tela de computado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9D798AA9-4067-75D7-BF92-ADA69429BE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244" y="16139465"/>
            <a:ext cx="3741292" cy="1516208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04E2AF71-49C8-CB76-7244-D0D5F39FC875}"/>
              </a:ext>
            </a:extLst>
          </p:cNvPr>
          <p:cNvSpPr txBox="1"/>
          <p:nvPr/>
        </p:nvSpPr>
        <p:spPr>
          <a:xfrm>
            <a:off x="25193005" y="15324674"/>
            <a:ext cx="5469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Fig. 7 – Estrutura química do </a:t>
            </a:r>
            <a:r>
              <a:rPr lang="pt-BR" sz="2400" dirty="0" err="1"/>
              <a:t>Viton</a:t>
            </a:r>
            <a:r>
              <a:rPr lang="pt-BR" sz="2400" dirty="0"/>
              <a:t> A. Fonte: XX.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7539FEB-B7D5-1239-BDB9-6FDAA7929275}"/>
              </a:ext>
            </a:extLst>
          </p:cNvPr>
          <p:cNvSpPr txBox="1"/>
          <p:nvPr/>
        </p:nvSpPr>
        <p:spPr>
          <a:xfrm>
            <a:off x="25206150" y="17719492"/>
            <a:ext cx="5469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Fig. 8 – Estrutura química do PTFE. Fonte: XX.</a:t>
            </a:r>
          </a:p>
        </p:txBody>
      </p:sp>
      <p:pic>
        <p:nvPicPr>
          <p:cNvPr id="40" name="Imagem 39" descr="Desenho de um avião voando no céu&#10;&#10;O conteúdo gerado por IA pode estar incorreto.">
            <a:extLst>
              <a:ext uri="{FF2B5EF4-FFF2-40B4-BE49-F238E27FC236}">
                <a16:creationId xmlns:a16="http://schemas.microsoft.com/office/drawing/2014/main" id="{835AA5CF-0307-4677-D1F8-DAE6F6FC2F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090" y="23820503"/>
            <a:ext cx="6620345" cy="4420291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A22BCA66-A6B0-6542-B072-4BEEC74B6B6E}"/>
              </a:ext>
            </a:extLst>
          </p:cNvPr>
          <p:cNvSpPr txBox="1"/>
          <p:nvPr/>
        </p:nvSpPr>
        <p:spPr>
          <a:xfrm>
            <a:off x="8923147" y="28335547"/>
            <a:ext cx="6620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Fig. 2 - </a:t>
            </a:r>
            <a:r>
              <a:rPr lang="pt-BR" sz="2400" i="1" dirty="0" err="1"/>
              <a:t>Flare</a:t>
            </a:r>
            <a:r>
              <a:rPr lang="pt-BR" sz="2400" dirty="0"/>
              <a:t> sendo lançado da aeronave KC-390 Millenium. Fonte: XX.</a:t>
            </a:r>
          </a:p>
        </p:txBody>
      </p:sp>
      <p:pic>
        <p:nvPicPr>
          <p:cNvPr id="42" name="Imagem 41" descr="Logotipo&#10;&#10;Descrição gerada automaticamente">
            <a:extLst>
              <a:ext uri="{FF2B5EF4-FFF2-40B4-BE49-F238E27FC236}">
                <a16:creationId xmlns:a16="http://schemas.microsoft.com/office/drawing/2014/main" id="{4F6C10C4-9002-739C-F298-E2BC70949A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904356"/>
            <a:ext cx="6254654" cy="2370715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E6CFA55A-C7B7-85CC-D45B-DF02C9736B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018329" y="1581152"/>
            <a:ext cx="6367392" cy="13610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1223</Words>
  <Application>Microsoft Macintosh PowerPoint</Application>
  <PresentationFormat>Personalizar</PresentationFormat>
  <Paragraphs>119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Symbol</vt:lpstr>
      <vt:lpstr>Design padrão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Gustavo Carneiro Reckziegel</dc:creator>
  <cp:lastModifiedBy>Vinicius da Silva Rossetto</cp:lastModifiedBy>
  <cp:revision>191</cp:revision>
  <dcterms:created xsi:type="dcterms:W3CDTF">2002-08-02T22:36:20Z</dcterms:created>
  <dcterms:modified xsi:type="dcterms:W3CDTF">2025-08-31T17:56:43Z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707D700ADC3F46FA97A624BDDCE7732E</vt:lpwstr>
  </property>
  <property fmtid="{D5CDD505-2E9C-101B-9397-08002B2CF9AE}" pid="3" name="KSOProductBuildVer">
    <vt:lpwstr>1046-11.2.0.11029</vt:lpwstr>
  </property>
</Properties>
</file>