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8" r:id="rId3"/>
    <p:sldId id="272" r:id="rId4"/>
    <p:sldId id="357" r:id="rId5"/>
    <p:sldId id="356" r:id="rId6"/>
    <p:sldId id="403" r:id="rId7"/>
    <p:sldId id="410" r:id="rId8"/>
    <p:sldId id="443" r:id="rId9"/>
    <p:sldId id="438" r:id="rId10"/>
    <p:sldId id="445" r:id="rId11"/>
    <p:sldId id="441" r:id="rId12"/>
    <p:sldId id="358" r:id="rId13"/>
    <p:sldId id="404" r:id="rId14"/>
    <p:sldId id="439" r:id="rId15"/>
    <p:sldId id="440" r:id="rId16"/>
    <p:sldId id="359" r:id="rId17"/>
    <p:sldId id="405" r:id="rId18"/>
    <p:sldId id="360" r:id="rId19"/>
    <p:sldId id="406" r:id="rId20"/>
    <p:sldId id="442" r:id="rId21"/>
    <p:sldId id="384" r:id="rId22"/>
    <p:sldId id="407" r:id="rId23"/>
    <p:sldId id="361" r:id="rId24"/>
    <p:sldId id="408" r:id="rId25"/>
    <p:sldId id="444" r:id="rId26"/>
    <p:sldId id="424" r:id="rId27"/>
    <p:sldId id="325" r:id="rId28"/>
    <p:sldId id="425" r:id="rId29"/>
    <p:sldId id="362" r:id="rId30"/>
    <p:sldId id="428" r:id="rId31"/>
    <p:sldId id="432" r:id="rId32"/>
    <p:sldId id="435" r:id="rId33"/>
    <p:sldId id="436" r:id="rId34"/>
    <p:sldId id="4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3A886-259C-4930-AE8D-0E820D69AB22}" type="datetimeFigureOut">
              <a:rPr lang="en-US" smtClean="0"/>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123D8-794C-41D6-9323-CFD3C5C1A00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2C65E931-9066-4635-B7B9-43EAC52184B3}" type="datetimeFigureOut">
              <a:rPr lang="en-US" smtClean="0"/>
            </a:fld>
            <a:endParaRPr lang="en-US"/>
          </a:p>
        </p:txBody>
      </p:sp>
      <p:sp>
        <p:nvSpPr>
          <p:cNvPr id="5" name="Espaço Reservado para Rodapé 4"/>
          <p:cNvSpPr>
            <a:spLocks noGrp="1"/>
          </p:cNvSpPr>
          <p:nvPr>
            <p:ph type="ftr" sz="quarter" idx="11"/>
          </p:nvPr>
        </p:nvSpPr>
        <p:spPr/>
        <p:txBody>
          <a:bodyPr/>
          <a:lstStyle/>
          <a:p>
            <a:r>
              <a:rPr lang="en-US"/>
              <a:t>Prof Dr Fernando T. M. Abrahão AeroLogLab-ITA</a:t>
            </a:r>
            <a:endParaRPr lang="en-US"/>
          </a:p>
        </p:txBody>
      </p:sp>
      <p:sp>
        <p:nvSpPr>
          <p:cNvPr id="6" name="Espaço Reservado para Número de Slide 5"/>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hasCustomPrompt="1"/>
          </p:nvPr>
        </p:nvSpPr>
        <p:spPr/>
        <p:txBody>
          <a:bodyPr vert="eaVert"/>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4" name="Espaço Reservado para Data 3"/>
          <p:cNvSpPr>
            <a:spLocks noGrp="1"/>
          </p:cNvSpPr>
          <p:nvPr>
            <p:ph type="dt" sz="half" idx="10"/>
          </p:nvPr>
        </p:nvSpPr>
        <p:spPr/>
        <p:txBody>
          <a:bodyPr/>
          <a:lstStyle/>
          <a:p>
            <a:fld id="{2C65E931-9066-4635-B7B9-43EAC52184B3}" type="datetimeFigureOut">
              <a:rPr lang="en-US" smtClean="0"/>
            </a:fld>
            <a:endParaRPr lang="en-US"/>
          </a:p>
        </p:txBody>
      </p:sp>
      <p:sp>
        <p:nvSpPr>
          <p:cNvPr id="5" name="Espaço Reservado para Rodapé 4"/>
          <p:cNvSpPr>
            <a:spLocks noGrp="1"/>
          </p:cNvSpPr>
          <p:nvPr>
            <p:ph type="ftr" sz="quarter" idx="11"/>
          </p:nvPr>
        </p:nvSpPr>
        <p:spPr/>
        <p:txBody>
          <a:bodyPr/>
          <a:lstStyle/>
          <a:p>
            <a:r>
              <a:rPr lang="en-US"/>
              <a:t>Prof Dr Fernando T. M. Abrahão AeroLogLab-ITA</a:t>
            </a:r>
            <a:endParaRPr lang="en-US"/>
          </a:p>
        </p:txBody>
      </p:sp>
      <p:sp>
        <p:nvSpPr>
          <p:cNvPr id="6" name="Espaço Reservado para Número de Slide 5"/>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hasCustomPrompt="1"/>
          </p:nvPr>
        </p:nvSpPr>
        <p:spPr>
          <a:xfrm>
            <a:off x="838200" y="365125"/>
            <a:ext cx="7734300" cy="5811838"/>
          </a:xfrm>
        </p:spPr>
        <p:txBody>
          <a:bodyPr vert="eaVert"/>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4" name="Espaço Reservado para Data 3"/>
          <p:cNvSpPr>
            <a:spLocks noGrp="1"/>
          </p:cNvSpPr>
          <p:nvPr>
            <p:ph type="dt" sz="half" idx="10"/>
          </p:nvPr>
        </p:nvSpPr>
        <p:spPr/>
        <p:txBody>
          <a:bodyPr/>
          <a:lstStyle/>
          <a:p>
            <a:fld id="{2C65E931-9066-4635-B7B9-43EAC52184B3}" type="datetimeFigureOut">
              <a:rPr lang="en-US" smtClean="0"/>
            </a:fld>
            <a:endParaRPr lang="en-US"/>
          </a:p>
        </p:txBody>
      </p:sp>
      <p:sp>
        <p:nvSpPr>
          <p:cNvPr id="5" name="Espaço Reservado para Rodapé 4"/>
          <p:cNvSpPr>
            <a:spLocks noGrp="1"/>
          </p:cNvSpPr>
          <p:nvPr>
            <p:ph type="ftr" sz="quarter" idx="11"/>
          </p:nvPr>
        </p:nvSpPr>
        <p:spPr/>
        <p:txBody>
          <a:bodyPr/>
          <a:lstStyle/>
          <a:p>
            <a:r>
              <a:rPr lang="en-US"/>
              <a:t>Prof Dr Fernando T. M. Abrahão AeroLogLab-ITA</a:t>
            </a:r>
            <a:endParaRPr lang="en-US"/>
          </a:p>
        </p:txBody>
      </p:sp>
      <p:sp>
        <p:nvSpPr>
          <p:cNvPr id="6" name="Espaço Reservado para Número de Slide 5"/>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omente título">
    <p:spTree>
      <p:nvGrpSpPr>
        <p:cNvPr id="1" name=""/>
        <p:cNvGrpSpPr/>
        <p:nvPr/>
      </p:nvGrpSpPr>
      <p:grpSpPr>
        <a:xfrm>
          <a:off x="0" y="0"/>
          <a:ext cx="0" cy="0"/>
          <a:chOff x="0" y="0"/>
          <a:chExt cx="0" cy="0"/>
        </a:xfrm>
      </p:grpSpPr>
    </p:spTree>
  </p:cSld>
  <p:clrMapOvr>
    <a:masterClrMapping/>
  </p:clrMapOvr>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omente título">
    <p:spTree>
      <p:nvGrpSpPr>
        <p:cNvPr id="1" name=""/>
        <p:cNvGrpSpPr/>
        <p:nvPr/>
      </p:nvGrpSpPr>
      <p:grpSpPr>
        <a:xfrm>
          <a:off x="0" y="0"/>
          <a:ext cx="0" cy="0"/>
          <a:chOff x="0" y="0"/>
          <a:chExt cx="0" cy="0"/>
        </a:xfrm>
      </p:grpSpPr>
    </p:spTree>
  </p:cSld>
  <p:clrMapOvr>
    <a:masterClrMapping/>
  </p:clrMapOvr>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Slide de título">
    <p:spTree>
      <p:nvGrpSpPr>
        <p:cNvPr id="1" name=""/>
        <p:cNvGrpSpPr/>
        <p:nvPr/>
      </p:nvGrpSpPr>
      <p:grpSpPr>
        <a:xfrm>
          <a:off x="0" y="0"/>
          <a:ext cx="0" cy="0"/>
          <a:chOff x="0" y="0"/>
          <a:chExt cx="0" cy="0"/>
        </a:xfrm>
      </p:grpSpPr>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hasCustomPrompt="1"/>
          </p:nvPr>
        </p:nvSpPr>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4" name="Espaço Reservado para Data 3"/>
          <p:cNvSpPr>
            <a:spLocks noGrp="1"/>
          </p:cNvSpPr>
          <p:nvPr>
            <p:ph type="dt" sz="half" idx="10"/>
          </p:nvPr>
        </p:nvSpPr>
        <p:spPr/>
        <p:txBody>
          <a:bodyPr/>
          <a:lstStyle/>
          <a:p>
            <a:fld id="{2C65E931-9066-4635-B7B9-43EAC52184B3}" type="datetimeFigureOut">
              <a:rPr lang="en-US" smtClean="0"/>
            </a:fld>
            <a:endParaRPr lang="en-US"/>
          </a:p>
        </p:txBody>
      </p:sp>
      <p:sp>
        <p:nvSpPr>
          <p:cNvPr id="5" name="Espaço Reservado para Rodapé 4"/>
          <p:cNvSpPr>
            <a:spLocks noGrp="1"/>
          </p:cNvSpPr>
          <p:nvPr>
            <p:ph type="ftr" sz="quarter" idx="11"/>
          </p:nvPr>
        </p:nvSpPr>
        <p:spPr/>
        <p:txBody>
          <a:bodyPr/>
          <a:lstStyle/>
          <a:p>
            <a:r>
              <a:rPr lang="en-US"/>
              <a:t>Prof Dr Fernando T. M. Abrahão AeroLogLab-ITA</a:t>
            </a:r>
            <a:endParaRPr lang="en-US"/>
          </a:p>
        </p:txBody>
      </p:sp>
      <p:sp>
        <p:nvSpPr>
          <p:cNvPr id="6" name="Espaço Reservado para Número de Slide 5"/>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a:p>
        </p:txBody>
      </p:sp>
      <p:sp>
        <p:nvSpPr>
          <p:cNvPr id="3" name="Espaço Reservado para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endParaRPr lang="pt-BR" smtClean="0"/>
          </a:p>
        </p:txBody>
      </p:sp>
      <p:sp>
        <p:nvSpPr>
          <p:cNvPr id="4" name="Espaço Reservado para Data 3"/>
          <p:cNvSpPr>
            <a:spLocks noGrp="1"/>
          </p:cNvSpPr>
          <p:nvPr>
            <p:ph type="dt" sz="half" idx="10"/>
          </p:nvPr>
        </p:nvSpPr>
        <p:spPr/>
        <p:txBody>
          <a:bodyPr/>
          <a:lstStyle/>
          <a:p>
            <a:fld id="{2C65E931-9066-4635-B7B9-43EAC52184B3}" type="datetimeFigureOut">
              <a:rPr lang="en-US" smtClean="0"/>
            </a:fld>
            <a:endParaRPr lang="en-US"/>
          </a:p>
        </p:txBody>
      </p:sp>
      <p:sp>
        <p:nvSpPr>
          <p:cNvPr id="5" name="Espaço Reservado para Rodapé 4"/>
          <p:cNvSpPr>
            <a:spLocks noGrp="1"/>
          </p:cNvSpPr>
          <p:nvPr>
            <p:ph type="ftr" sz="quarter" idx="11"/>
          </p:nvPr>
        </p:nvSpPr>
        <p:spPr/>
        <p:txBody>
          <a:bodyPr/>
          <a:lstStyle/>
          <a:p>
            <a:r>
              <a:rPr lang="en-US"/>
              <a:t>Prof Dr Fernando T. M. Abrahão AeroLogLab-ITA</a:t>
            </a:r>
            <a:endParaRPr lang="en-US"/>
          </a:p>
        </p:txBody>
      </p:sp>
      <p:sp>
        <p:nvSpPr>
          <p:cNvPr id="6" name="Espaço Reservado para Número de Slide 5"/>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hasCustomPrompt="1"/>
          </p:nvPr>
        </p:nvSpPr>
        <p:spPr>
          <a:xfrm>
            <a:off x="838200" y="1825625"/>
            <a:ext cx="5181600" cy="4351338"/>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4" name="Espaço Reservado para Conteúdo 3"/>
          <p:cNvSpPr>
            <a:spLocks noGrp="1"/>
          </p:cNvSpPr>
          <p:nvPr>
            <p:ph sz="half" idx="2" hasCustomPrompt="1"/>
          </p:nvPr>
        </p:nvSpPr>
        <p:spPr>
          <a:xfrm>
            <a:off x="6172200" y="1825625"/>
            <a:ext cx="5181600" cy="4351338"/>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5" name="Espaço Reservado para Data 4"/>
          <p:cNvSpPr>
            <a:spLocks noGrp="1"/>
          </p:cNvSpPr>
          <p:nvPr>
            <p:ph type="dt" sz="half" idx="10"/>
          </p:nvPr>
        </p:nvSpPr>
        <p:spPr/>
        <p:txBody>
          <a:bodyPr/>
          <a:lstStyle/>
          <a:p>
            <a:fld id="{2C65E931-9066-4635-B7B9-43EAC52184B3}" type="datetimeFigureOut">
              <a:rPr lang="en-US" smtClean="0"/>
            </a:fld>
            <a:endParaRPr lang="en-US"/>
          </a:p>
        </p:txBody>
      </p:sp>
      <p:sp>
        <p:nvSpPr>
          <p:cNvPr id="6" name="Espaço Reservado para Rodapé 5"/>
          <p:cNvSpPr>
            <a:spLocks noGrp="1"/>
          </p:cNvSpPr>
          <p:nvPr>
            <p:ph type="ftr" sz="quarter" idx="11"/>
          </p:nvPr>
        </p:nvSpPr>
        <p:spPr/>
        <p:txBody>
          <a:bodyPr/>
          <a:lstStyle/>
          <a:p>
            <a:r>
              <a:rPr lang="en-US"/>
              <a:t>Prof Dr Fernando T. M. Abrahão AeroLogLab-ITA</a:t>
            </a:r>
            <a:endParaRPr lang="en-US"/>
          </a:p>
        </p:txBody>
      </p:sp>
      <p:sp>
        <p:nvSpPr>
          <p:cNvPr id="7" name="Espaço Reservado para Número de Slide 6"/>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en-US"/>
          </a:p>
        </p:txBody>
      </p:sp>
      <p:sp>
        <p:nvSpPr>
          <p:cNvPr id="3" name="Espaço Reservado para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endParaRPr lang="pt-BR" smtClean="0"/>
          </a:p>
        </p:txBody>
      </p:sp>
      <p:sp>
        <p:nvSpPr>
          <p:cNvPr id="4" name="Espaço Reservado para Conteúdo 3"/>
          <p:cNvSpPr>
            <a:spLocks noGrp="1"/>
          </p:cNvSpPr>
          <p:nvPr>
            <p:ph sz="half" idx="2" hasCustomPrompt="1"/>
          </p:nvPr>
        </p:nvSpPr>
        <p:spPr>
          <a:xfrm>
            <a:off x="839788" y="2505075"/>
            <a:ext cx="5157787" cy="3684588"/>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5" name="Espaço Reservado para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endParaRPr lang="pt-BR" smtClean="0"/>
          </a:p>
        </p:txBody>
      </p:sp>
      <p:sp>
        <p:nvSpPr>
          <p:cNvPr id="6" name="Espaço Reservado para Conteúdo 5"/>
          <p:cNvSpPr>
            <a:spLocks noGrp="1"/>
          </p:cNvSpPr>
          <p:nvPr>
            <p:ph sz="quarter" idx="4" hasCustomPrompt="1"/>
          </p:nvPr>
        </p:nvSpPr>
        <p:spPr>
          <a:xfrm>
            <a:off x="6172200" y="2505075"/>
            <a:ext cx="5183188" cy="3684588"/>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7" name="Espaço Reservado para Data 6"/>
          <p:cNvSpPr>
            <a:spLocks noGrp="1"/>
          </p:cNvSpPr>
          <p:nvPr>
            <p:ph type="dt" sz="half" idx="10"/>
          </p:nvPr>
        </p:nvSpPr>
        <p:spPr/>
        <p:txBody>
          <a:bodyPr/>
          <a:lstStyle/>
          <a:p>
            <a:fld id="{2C65E931-9066-4635-B7B9-43EAC52184B3}" type="datetimeFigureOut">
              <a:rPr lang="en-US" smtClean="0"/>
            </a:fld>
            <a:endParaRPr lang="en-US"/>
          </a:p>
        </p:txBody>
      </p:sp>
      <p:sp>
        <p:nvSpPr>
          <p:cNvPr id="8" name="Espaço Reservado para Rodapé 7"/>
          <p:cNvSpPr>
            <a:spLocks noGrp="1"/>
          </p:cNvSpPr>
          <p:nvPr>
            <p:ph type="ftr" sz="quarter" idx="11"/>
          </p:nvPr>
        </p:nvSpPr>
        <p:spPr/>
        <p:txBody>
          <a:bodyPr/>
          <a:lstStyle/>
          <a:p>
            <a:r>
              <a:rPr lang="en-US"/>
              <a:t>Prof Dr Fernando T. M. Abrahão AeroLogLab-ITA</a:t>
            </a:r>
            <a:endParaRPr lang="en-US"/>
          </a:p>
        </p:txBody>
      </p:sp>
      <p:sp>
        <p:nvSpPr>
          <p:cNvPr id="9" name="Espaço Reservado para Número de Slide 8"/>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2C65E931-9066-4635-B7B9-43EAC52184B3}" type="datetimeFigureOut">
              <a:rPr lang="en-US" smtClean="0"/>
            </a:fld>
            <a:endParaRPr lang="en-US"/>
          </a:p>
        </p:txBody>
      </p:sp>
      <p:sp>
        <p:nvSpPr>
          <p:cNvPr id="4" name="Espaço Reservado para Rodapé 3"/>
          <p:cNvSpPr>
            <a:spLocks noGrp="1"/>
          </p:cNvSpPr>
          <p:nvPr>
            <p:ph type="ftr" sz="quarter" idx="11"/>
          </p:nvPr>
        </p:nvSpPr>
        <p:spPr/>
        <p:txBody>
          <a:bodyPr/>
          <a:lstStyle/>
          <a:p>
            <a:r>
              <a:rPr lang="en-US"/>
              <a:t>Prof Dr Fernando T. M. Abrahão AeroLogLab-ITA</a:t>
            </a:r>
            <a:endParaRPr lang="en-US"/>
          </a:p>
        </p:txBody>
      </p:sp>
      <p:sp>
        <p:nvSpPr>
          <p:cNvPr id="5" name="Espaço Reservado para Número de Slide 4"/>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C65E931-9066-4635-B7B9-43EAC52184B3}" type="datetimeFigureOut">
              <a:rPr lang="en-US" smtClean="0"/>
            </a:fld>
            <a:endParaRPr lang="en-US"/>
          </a:p>
        </p:txBody>
      </p:sp>
      <p:sp>
        <p:nvSpPr>
          <p:cNvPr id="3" name="Espaço Reservado para Rodapé 2"/>
          <p:cNvSpPr>
            <a:spLocks noGrp="1"/>
          </p:cNvSpPr>
          <p:nvPr>
            <p:ph type="ftr" sz="quarter" idx="11"/>
          </p:nvPr>
        </p:nvSpPr>
        <p:spPr/>
        <p:txBody>
          <a:bodyPr/>
          <a:lstStyle/>
          <a:p>
            <a:r>
              <a:rPr lang="en-US"/>
              <a:t>Prof Dr Fernando T. M. Abrahão AeroLogLab-ITA</a:t>
            </a:r>
            <a:endParaRPr lang="en-US"/>
          </a:p>
        </p:txBody>
      </p:sp>
      <p:sp>
        <p:nvSpPr>
          <p:cNvPr id="4" name="Espaço Reservado para Número de Slide 3"/>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Conteú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endParaRPr lang="pt-BR" smtClean="0"/>
          </a:p>
        </p:txBody>
      </p:sp>
      <p:sp>
        <p:nvSpPr>
          <p:cNvPr id="5" name="Espaço Reservado para Data 4"/>
          <p:cNvSpPr>
            <a:spLocks noGrp="1"/>
          </p:cNvSpPr>
          <p:nvPr>
            <p:ph type="dt" sz="half" idx="10"/>
          </p:nvPr>
        </p:nvSpPr>
        <p:spPr/>
        <p:txBody>
          <a:bodyPr/>
          <a:lstStyle/>
          <a:p>
            <a:fld id="{2C65E931-9066-4635-B7B9-43EAC52184B3}" type="datetimeFigureOut">
              <a:rPr lang="en-US" smtClean="0"/>
            </a:fld>
            <a:endParaRPr lang="en-US"/>
          </a:p>
        </p:txBody>
      </p:sp>
      <p:sp>
        <p:nvSpPr>
          <p:cNvPr id="6" name="Espaço Reservado para Rodapé 5"/>
          <p:cNvSpPr>
            <a:spLocks noGrp="1"/>
          </p:cNvSpPr>
          <p:nvPr>
            <p:ph type="ftr" sz="quarter" idx="11"/>
          </p:nvPr>
        </p:nvSpPr>
        <p:spPr/>
        <p:txBody>
          <a:bodyPr/>
          <a:lstStyle/>
          <a:p>
            <a:r>
              <a:rPr lang="en-US"/>
              <a:t>Prof Dr Fernando T. M. Abrahão AeroLogLab-ITA</a:t>
            </a:r>
            <a:endParaRPr lang="en-US"/>
          </a:p>
        </p:txBody>
      </p:sp>
      <p:sp>
        <p:nvSpPr>
          <p:cNvPr id="7" name="Espaço Reservado para Número de Slide 6"/>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endParaRPr lang="pt-BR" smtClean="0"/>
          </a:p>
        </p:txBody>
      </p:sp>
      <p:sp>
        <p:nvSpPr>
          <p:cNvPr id="5" name="Espaço Reservado para Data 4"/>
          <p:cNvSpPr>
            <a:spLocks noGrp="1"/>
          </p:cNvSpPr>
          <p:nvPr>
            <p:ph type="dt" sz="half" idx="10"/>
          </p:nvPr>
        </p:nvSpPr>
        <p:spPr/>
        <p:txBody>
          <a:bodyPr/>
          <a:lstStyle/>
          <a:p>
            <a:fld id="{2C65E931-9066-4635-B7B9-43EAC52184B3}" type="datetimeFigureOut">
              <a:rPr lang="en-US" smtClean="0"/>
            </a:fld>
            <a:endParaRPr lang="en-US"/>
          </a:p>
        </p:txBody>
      </p:sp>
      <p:sp>
        <p:nvSpPr>
          <p:cNvPr id="6" name="Espaço Reservado para Rodapé 5"/>
          <p:cNvSpPr>
            <a:spLocks noGrp="1"/>
          </p:cNvSpPr>
          <p:nvPr>
            <p:ph type="ftr" sz="quarter" idx="11"/>
          </p:nvPr>
        </p:nvSpPr>
        <p:spPr/>
        <p:txBody>
          <a:bodyPr/>
          <a:lstStyle/>
          <a:p>
            <a:r>
              <a:rPr lang="en-US"/>
              <a:t>Prof Dr Fernando T. M. Abrahão AeroLogLab-ITA</a:t>
            </a:r>
            <a:endParaRPr lang="en-US"/>
          </a:p>
        </p:txBody>
      </p:sp>
      <p:sp>
        <p:nvSpPr>
          <p:cNvPr id="7" name="Espaço Reservado para Número de Slide 6"/>
          <p:cNvSpPr>
            <a:spLocks noGrp="1"/>
          </p:cNvSpPr>
          <p:nvPr>
            <p:ph type="sldNum" sz="quarter" idx="12"/>
          </p:nvPr>
        </p:nvSpPr>
        <p:spPr/>
        <p:txBody>
          <a:bodyPr/>
          <a:lstStyle/>
          <a:p>
            <a:fld id="{C0EB476F-492E-4BF1-A882-00CC45B1321D}" type="slidenum">
              <a:rPr lang="en-US" smtClean="0"/>
            </a:fld>
            <a:endParaRPr lang="en-US"/>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5E931-9066-4635-B7B9-43EAC52184B3}" type="datetimeFigureOut">
              <a:rPr lang="en-US" smtClean="0"/>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Prof Dr Fernando T. M. Abrahão AeroLogLab-ITA</a:t>
            </a:r>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B476F-492E-4BF1-A882-00CC45B1321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hyperlink" Target="https://en.wikipedia.org/wiki/Borg#Nanoprobes" TargetMode="External"/><Relationship Id="rId2" Type="http://schemas.openxmlformats.org/officeDocument/2006/relationships/hyperlink" Target="https://en.wikipedia.org/wiki/Cyborg" TargetMode="Externa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1708" y="-212"/>
            <a:ext cx="12581466" cy="7010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CaixaDeTexto 18"/>
          <p:cNvSpPr txBox="1">
            <a:spLocks noChangeArrowheads="1"/>
          </p:cNvSpPr>
          <p:nvPr/>
        </p:nvSpPr>
        <p:spPr bwMode="auto">
          <a:xfrm>
            <a:off x="454660" y="4785360"/>
            <a:ext cx="1142873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a:spcBef>
                <a:spcPct val="20000"/>
              </a:spcBef>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2pPr>
            <a:lvl3pPr>
              <a:spcBef>
                <a:spcPct val="20000"/>
              </a:spcBef>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3pPr>
            <a:lvl4pPr>
              <a:spcBef>
                <a:spcPct val="20000"/>
              </a:spcBef>
              <a:buFont typeface="Arial" panose="020B0604020202020204" pitchFamily="34" charset="0"/>
              <a:buChar char="–"/>
              <a:defRPr sz="1200">
                <a:solidFill>
                  <a:schemeClr val="tx1"/>
                </a:solidFill>
                <a:latin typeface="Calibri" panose="020F0502020204030204" pitchFamily="34" charset="0"/>
                <a:cs typeface="Arial" panose="020B0604020202020204" pitchFamily="34" charset="0"/>
              </a:defRPr>
            </a:lvl4pPr>
            <a:lvl5pPr>
              <a:spcBef>
                <a:spcPct val="20000"/>
              </a:spcBef>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9pPr>
          </a:lstStyle>
          <a:p>
            <a:pPr algn="ctr">
              <a:spcBef>
                <a:spcPct val="0"/>
              </a:spcBef>
              <a:buNone/>
            </a:pPr>
            <a:r>
              <a:rPr lang="pt-BR" altLang="en-US" sz="4000" b="1" dirty="0" smtClean="0">
                <a:solidFill>
                  <a:schemeClr val="bg1"/>
                </a:solidFill>
                <a:latin typeface="Arial" panose="020B0604020202020204" pitchFamily="34" charset="0"/>
                <a:cs typeface="Arial Unicode MS" panose="020B0604020202020204" pitchFamily="34" charset="-128"/>
              </a:rPr>
              <a:t>Desenvolvimento de Gêmeos Digitais para a Suportabilidade de Aeronaves</a:t>
            </a:r>
            <a:endParaRPr lang="pt-BR" altLang="en-US" sz="1600" b="1" i="1" dirty="0" smtClean="0">
              <a:solidFill>
                <a:schemeClr val="bg1"/>
              </a:solidFill>
              <a:latin typeface="Arial" panose="020B0604020202020204" pitchFamily="34" charset="0"/>
              <a:cs typeface="Arial Unicode MS" panose="020B0604020202020204" pitchFamily="34" charset="-128"/>
            </a:endParaRPr>
          </a:p>
        </p:txBody>
      </p:sp>
      <p:sp>
        <p:nvSpPr>
          <p:cNvPr id="8195" name="CaixaDeTexto 19"/>
          <p:cNvSpPr txBox="1">
            <a:spLocks noChangeArrowheads="1"/>
          </p:cNvSpPr>
          <p:nvPr/>
        </p:nvSpPr>
        <p:spPr bwMode="auto">
          <a:xfrm>
            <a:off x="2918672" y="6400378"/>
            <a:ext cx="6500813"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a:spcBef>
                <a:spcPct val="20000"/>
              </a:spcBef>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2pPr>
            <a:lvl3pPr>
              <a:spcBef>
                <a:spcPct val="20000"/>
              </a:spcBef>
              <a:buFont typeface="Arial" panose="020B0604020202020204" pitchFamily="34" charset="0"/>
              <a:buChar char="•"/>
              <a:defRPr sz="1400">
                <a:solidFill>
                  <a:schemeClr val="tx1"/>
                </a:solidFill>
                <a:latin typeface="Calibri" panose="020F0502020204030204" pitchFamily="34" charset="0"/>
                <a:cs typeface="Arial" panose="020B0604020202020204" pitchFamily="34" charset="0"/>
              </a:defRPr>
            </a:lvl3pPr>
            <a:lvl4pPr>
              <a:spcBef>
                <a:spcPct val="20000"/>
              </a:spcBef>
              <a:buFont typeface="Arial" panose="020B0604020202020204" pitchFamily="34" charset="0"/>
              <a:buChar char="–"/>
              <a:defRPr sz="1200">
                <a:solidFill>
                  <a:schemeClr val="tx1"/>
                </a:solidFill>
                <a:latin typeface="Calibri" panose="020F0502020204030204" pitchFamily="34" charset="0"/>
                <a:cs typeface="Arial" panose="020B0604020202020204" pitchFamily="34" charset="0"/>
              </a:defRPr>
            </a:lvl4pPr>
            <a:lvl5pPr>
              <a:spcBef>
                <a:spcPct val="20000"/>
              </a:spcBef>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000">
                <a:solidFill>
                  <a:schemeClr val="tx1"/>
                </a:solidFill>
                <a:latin typeface="Calibri" panose="020F0502020204030204" pitchFamily="34" charset="0"/>
                <a:cs typeface="Arial" panose="020B0604020202020204" pitchFamily="34" charset="0"/>
              </a:defRPr>
            </a:lvl9pPr>
          </a:lstStyle>
          <a:p>
            <a:pPr algn="ctr">
              <a:spcBef>
                <a:spcPct val="0"/>
              </a:spcBef>
              <a:buNone/>
            </a:pPr>
            <a:r>
              <a:rPr lang="pt-BR" altLang="en-US" sz="1600" b="1" dirty="0" smtClean="0">
                <a:solidFill>
                  <a:schemeClr val="bg1"/>
                </a:solidFill>
                <a:cs typeface="Arial Unicode MS" panose="020B0604020202020204" pitchFamily="34" charset="-128"/>
              </a:rPr>
              <a:t>Fernando </a:t>
            </a:r>
            <a:r>
              <a:rPr lang="pt-BR" altLang="en-US" sz="1600" b="1" dirty="0">
                <a:solidFill>
                  <a:schemeClr val="bg1"/>
                </a:solidFill>
                <a:cs typeface="Arial Unicode MS" panose="020B0604020202020204" pitchFamily="34" charset="-128"/>
              </a:rPr>
              <a:t>Teixeira Mendes Abrahão</a:t>
            </a:r>
            <a:endParaRPr lang="pt-BR" altLang="en-US" sz="1600" b="1" dirty="0">
              <a:solidFill>
                <a:schemeClr val="bg1"/>
              </a:solidFill>
              <a:cs typeface="Arial Unicode MS" panose="020B0604020202020204" pitchFamily="34" charset="-128"/>
            </a:endParaRPr>
          </a:p>
        </p:txBody>
      </p:sp>
      <p:pic>
        <p:nvPicPr>
          <p:cNvPr id="8196" name="Picture 7" descr="AeroLogLab_Logo_HiDef"/>
          <p:cNvPicPr>
            <a:picLocks noChangeAspect="1" noChangeArrowheads="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57325" y="111125"/>
            <a:ext cx="9128125" cy="43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Espaço Reservado para Conteúdo 6"/>
          <p:cNvPicPr>
            <a:picLocks noChangeAspect="1"/>
          </p:cNvPicPr>
          <p:nvPr>
            <p:ph idx="1"/>
          </p:nvPr>
        </p:nvPicPr>
        <p:blipFill>
          <a:blip r:embed="rId1"/>
          <a:stretch>
            <a:fillRect/>
          </a:stretch>
        </p:blipFill>
        <p:spPr>
          <a:xfrm>
            <a:off x="1169035" y="611505"/>
            <a:ext cx="9289415" cy="5018405"/>
          </a:xfrm>
          <a:prstGeom prst="rect">
            <a:avLst/>
          </a:prstGeom>
        </p:spPr>
      </p:pic>
      <p:sp>
        <p:nvSpPr>
          <p:cNvPr id="8" name="Caixa de Texto 7"/>
          <p:cNvSpPr txBox="1"/>
          <p:nvPr/>
        </p:nvSpPr>
        <p:spPr>
          <a:xfrm>
            <a:off x="4540250" y="2840355"/>
            <a:ext cx="2012315" cy="368300"/>
          </a:xfrm>
          <a:prstGeom prst="rect">
            <a:avLst/>
          </a:prstGeom>
          <a:noFill/>
        </p:spPr>
        <p:txBody>
          <a:bodyPr wrap="square" rtlCol="0">
            <a:spAutoFit/>
          </a:bodyPr>
          <a:p>
            <a:r>
              <a:rPr lang="pt-BR" altLang="en-US"/>
              <a:t>Desempenho atual</a:t>
            </a:r>
            <a:endParaRPr lang="pt-BR" altLang="en-US"/>
          </a:p>
        </p:txBody>
      </p:sp>
      <p:sp>
        <p:nvSpPr>
          <p:cNvPr id="3" name="Caixa de Texto 2"/>
          <p:cNvSpPr txBox="1"/>
          <p:nvPr/>
        </p:nvSpPr>
        <p:spPr>
          <a:xfrm>
            <a:off x="2527935" y="2032635"/>
            <a:ext cx="2012315" cy="645160"/>
          </a:xfrm>
          <a:prstGeom prst="rect">
            <a:avLst/>
          </a:prstGeom>
          <a:noFill/>
        </p:spPr>
        <p:txBody>
          <a:bodyPr wrap="square" rtlCol="0">
            <a:spAutoFit/>
          </a:bodyPr>
          <a:p>
            <a:r>
              <a:rPr lang="pt-BR" altLang="en-US"/>
              <a:t>Desempenho desejado</a:t>
            </a:r>
            <a:endParaRPr lang="pt-B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tângulo 69"/>
          <p:cNvSpPr/>
          <p:nvPr/>
        </p:nvSpPr>
        <p:spPr>
          <a:xfrm>
            <a:off x="8413751" y="5378451"/>
            <a:ext cx="3349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102426" name="CaixaDeTexto 70"/>
          <p:cNvSpPr txBox="1">
            <a:spLocks noChangeArrowheads="1"/>
          </p:cNvSpPr>
          <p:nvPr/>
        </p:nvSpPr>
        <p:spPr bwMode="auto">
          <a:xfrm>
            <a:off x="1160145" y="5217796"/>
            <a:ext cx="91440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600" dirty="0" err="1"/>
              <a:t>Figura 03   </a:t>
            </a:r>
            <a:endParaRPr lang="pt-BR" altLang="en-US" sz="1600" dirty="0" err="1"/>
          </a:p>
          <a:p>
            <a:pPr algn="ctr"/>
            <a:r>
              <a:rPr lang="pt-BR" altLang="en-US" sz="1600" dirty="0" err="1"/>
              <a:t>Supportability</a:t>
            </a:r>
            <a:r>
              <a:rPr lang="pt-BR" altLang="en-US" sz="1600" dirty="0"/>
              <a:t> </a:t>
            </a:r>
            <a:r>
              <a:rPr lang="pt-BR" altLang="en-US" sz="1600" dirty="0" err="1"/>
              <a:t>Issues</a:t>
            </a:r>
            <a:r>
              <a:rPr lang="pt-BR" altLang="en-US" sz="1600" dirty="0"/>
              <a:t> </a:t>
            </a:r>
            <a:r>
              <a:rPr lang="pt-BR" altLang="en-US" sz="1600" dirty="0" err="1" smtClean="0"/>
              <a:t>and</a:t>
            </a:r>
            <a:r>
              <a:rPr lang="pt-BR" altLang="en-US" sz="1600" dirty="0" smtClean="0"/>
              <a:t> Life </a:t>
            </a:r>
            <a:r>
              <a:rPr lang="pt-BR" altLang="en-US" sz="1600" dirty="0" err="1" smtClean="0"/>
              <a:t>Cycle</a:t>
            </a:r>
            <a:r>
              <a:rPr lang="pt-BR" altLang="en-US" sz="1600" dirty="0" smtClean="0"/>
              <a:t> </a:t>
            </a:r>
            <a:r>
              <a:rPr lang="pt-BR" altLang="en-US" sz="1600" dirty="0" err="1" smtClean="0"/>
              <a:t>Phases</a:t>
            </a:r>
            <a:r>
              <a:rPr lang="pt-BR" altLang="en-US" sz="1600" dirty="0" smtClean="0"/>
              <a:t> </a:t>
            </a:r>
            <a:endParaRPr lang="pt-BR" altLang="en-US" sz="1600" dirty="0"/>
          </a:p>
          <a:p>
            <a:pPr algn="ctr"/>
            <a:r>
              <a:rPr lang="en-US" altLang="en-US" sz="1600" dirty="0"/>
              <a:t>Source: ABRAHÃO, F.T.M.</a:t>
            </a:r>
            <a:r>
              <a:rPr lang="pt-BR" altLang="en-US" sz="1600" dirty="0"/>
              <a:t> (2022)</a:t>
            </a:r>
            <a:r>
              <a:rPr lang="en-US" altLang="en-US" sz="1600" dirty="0"/>
              <a:t>  MB-249 </a:t>
            </a:r>
            <a:r>
              <a:rPr lang="pt-BR" altLang="en-US" sz="1600" dirty="0"/>
              <a:t>Logística no Desenvolvimento, Aquisição, Serviço e Disposição de Sistemas Complexos, </a:t>
            </a:r>
            <a:r>
              <a:rPr lang="pt-BR" altLang="en-US" sz="1600" dirty="0" err="1"/>
              <a:t>Classnotes</a:t>
            </a:r>
            <a:endParaRPr lang="en-US" altLang="en-US" sz="1600" dirty="0"/>
          </a:p>
        </p:txBody>
      </p:sp>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Conector de Seta Reta 44"/>
          <p:cNvCxnSpPr/>
          <p:nvPr/>
        </p:nvCxnSpPr>
        <p:spPr>
          <a:xfrm>
            <a:off x="1713230" y="4724400"/>
            <a:ext cx="7632000" cy="20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3486150" y="1447800"/>
            <a:ext cx="495300" cy="331660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47" name="Conector de Seta Reta 46"/>
          <p:cNvCxnSpPr/>
          <p:nvPr/>
        </p:nvCxnSpPr>
        <p:spPr>
          <a:xfrm flipV="1">
            <a:off x="1771650" y="1252855"/>
            <a:ext cx="0" cy="3599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1658620" y="1529080"/>
            <a:ext cx="982345" cy="306705"/>
          </a:xfrm>
          <a:prstGeom prst="rect">
            <a:avLst/>
          </a:prstGeom>
          <a:noFill/>
        </p:spPr>
        <p:txBody>
          <a:bodyPr>
            <a:spAutoFit/>
          </a:bodyPr>
          <a:lstStyle/>
          <a:p>
            <a:pPr algn="ctr">
              <a:defRPr/>
            </a:pPr>
            <a:r>
              <a:rPr lang="en-US" sz="1400" dirty="0">
                <a:latin typeface="Times New Roman" panose="02020603050405020304" pitchFamily="18" charset="0"/>
                <a:cs typeface="Times New Roman" panose="02020603050405020304" pitchFamily="18" charset="0"/>
              </a:rPr>
              <a:t>Conce</a:t>
            </a:r>
            <a:r>
              <a:rPr lang="pt-BR" altLang="en-US" sz="1400" dirty="0">
                <a:latin typeface="Times New Roman" panose="02020603050405020304" pitchFamily="18" charset="0"/>
                <a:cs typeface="Times New Roman" panose="02020603050405020304" pitchFamily="18" charset="0"/>
              </a:rPr>
              <a:t>ito</a:t>
            </a:r>
            <a:endParaRPr lang="en-US" sz="1400" dirty="0">
              <a:latin typeface="Times New Roman" panose="02020603050405020304" pitchFamily="18" charset="0"/>
              <a:cs typeface="Times New Roman" panose="02020603050405020304" pitchFamily="18" charset="0"/>
            </a:endParaRPr>
          </a:p>
        </p:txBody>
      </p:sp>
      <p:sp>
        <p:nvSpPr>
          <p:cNvPr id="102412" name="CaixaDeTexto 14"/>
          <p:cNvSpPr txBox="1">
            <a:spLocks noChangeArrowheads="1"/>
          </p:cNvSpPr>
          <p:nvPr/>
        </p:nvSpPr>
        <p:spPr bwMode="auto">
          <a:xfrm>
            <a:off x="2529205" y="1505585"/>
            <a:ext cx="98234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P</a:t>
            </a:r>
            <a:r>
              <a:rPr lang="en-US" altLang="en-US" sz="1400">
                <a:latin typeface="Times New Roman" panose="02020603050405020304" pitchFamily="18" charset="0"/>
                <a:cs typeface="Times New Roman" panose="02020603050405020304" pitchFamily="18" charset="0"/>
              </a:rPr>
              <a:t> &amp; </a:t>
            </a:r>
            <a:r>
              <a:rPr lang="pt-BR" altLang="en-US" sz="1400">
                <a:latin typeface="Times New Roman" panose="02020603050405020304" pitchFamily="18" charset="0"/>
                <a:cs typeface="Times New Roman" panose="02020603050405020304" pitchFamily="18" charset="0"/>
              </a:rPr>
              <a:t>D</a:t>
            </a:r>
            <a:endParaRPr lang="pt-BR" altLang="en-US" sz="1400">
              <a:latin typeface="Times New Roman" panose="02020603050405020304" pitchFamily="18" charset="0"/>
              <a:cs typeface="Times New Roman" panose="02020603050405020304" pitchFamily="18" charset="0"/>
            </a:endParaRPr>
          </a:p>
        </p:txBody>
      </p:sp>
      <p:sp>
        <p:nvSpPr>
          <p:cNvPr id="102413" name="CaixaDeTexto 15"/>
          <p:cNvSpPr txBox="1">
            <a:spLocks noChangeArrowheads="1"/>
          </p:cNvSpPr>
          <p:nvPr/>
        </p:nvSpPr>
        <p:spPr bwMode="auto">
          <a:xfrm>
            <a:off x="3412490" y="1411605"/>
            <a:ext cx="130429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Produ</a:t>
            </a:r>
            <a:r>
              <a:rPr lang="pt-BR" altLang="en-US" sz="1400">
                <a:latin typeface="Times New Roman" panose="02020603050405020304" pitchFamily="18" charset="0"/>
                <a:cs typeface="Times New Roman" panose="02020603050405020304" pitchFamily="18" charset="0"/>
              </a:rPr>
              <a:t>ção</a:t>
            </a:r>
            <a:endParaRPr lang="en-US" altLang="en-US" sz="1400">
              <a:latin typeface="Times New Roman" panose="02020603050405020304" pitchFamily="18" charset="0"/>
              <a:cs typeface="Times New Roman" panose="02020603050405020304" pitchFamily="18" charset="0"/>
            </a:endParaRPr>
          </a:p>
        </p:txBody>
      </p:sp>
      <p:sp>
        <p:nvSpPr>
          <p:cNvPr id="102414" name="CaixaDeTexto 16"/>
          <p:cNvSpPr txBox="1">
            <a:spLocks noChangeArrowheads="1"/>
          </p:cNvSpPr>
          <p:nvPr/>
        </p:nvSpPr>
        <p:spPr bwMode="auto">
          <a:xfrm>
            <a:off x="6269355" y="1408430"/>
            <a:ext cx="17576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Opera</a:t>
            </a:r>
            <a:r>
              <a:rPr lang="pt-BR" altLang="en-US" sz="1400">
                <a:latin typeface="Times New Roman" panose="02020603050405020304" pitchFamily="18" charset="0"/>
                <a:cs typeface="Times New Roman" panose="02020603050405020304" pitchFamily="18" charset="0"/>
              </a:rPr>
              <a:t>ção e Suporte</a:t>
            </a:r>
            <a:endParaRPr lang="en-US" altLang="en-US" sz="1400">
              <a:latin typeface="Times New Roman" panose="02020603050405020304" pitchFamily="18" charset="0"/>
              <a:cs typeface="Times New Roman" panose="02020603050405020304" pitchFamily="18" charset="0"/>
            </a:endParaRPr>
          </a:p>
        </p:txBody>
      </p:sp>
      <p:sp>
        <p:nvSpPr>
          <p:cNvPr id="102415" name="CaixaDeTexto 17"/>
          <p:cNvSpPr txBox="1">
            <a:spLocks noChangeArrowheads="1"/>
          </p:cNvSpPr>
          <p:nvPr/>
        </p:nvSpPr>
        <p:spPr bwMode="auto">
          <a:xfrm>
            <a:off x="7990205" y="1434465"/>
            <a:ext cx="10541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Descarte</a:t>
            </a:r>
            <a:endParaRPr lang="pt-BR" altLang="en-US" sz="1400">
              <a:latin typeface="Times New Roman" panose="02020603050405020304" pitchFamily="18" charset="0"/>
              <a:cs typeface="Times New Roman" panose="02020603050405020304" pitchFamily="18" charset="0"/>
            </a:endParaRPr>
          </a:p>
        </p:txBody>
      </p:sp>
      <p:sp>
        <p:nvSpPr>
          <p:cNvPr id="59" name="Retângulo 58"/>
          <p:cNvSpPr/>
          <p:nvPr/>
        </p:nvSpPr>
        <p:spPr>
          <a:xfrm>
            <a:off x="4667885" y="1452245"/>
            <a:ext cx="1496695" cy="328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2418" name="CaixaDeTexto 20"/>
          <p:cNvSpPr txBox="1">
            <a:spLocks noChangeArrowheads="1"/>
          </p:cNvSpPr>
          <p:nvPr/>
        </p:nvSpPr>
        <p:spPr bwMode="auto">
          <a:xfrm>
            <a:off x="4775200" y="1434465"/>
            <a:ext cx="12071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400">
                <a:latin typeface="Times New Roman" panose="02020603050405020304" pitchFamily="18" charset="0"/>
                <a:cs typeface="Times New Roman" panose="02020603050405020304" pitchFamily="18" charset="0"/>
              </a:rPr>
              <a:t>Implantação</a:t>
            </a:r>
            <a:endParaRPr lang="pt-BR" altLang="en-US" sz="1400">
              <a:latin typeface="Times New Roman" panose="02020603050405020304" pitchFamily="18" charset="0"/>
              <a:cs typeface="Times New Roman" panose="02020603050405020304" pitchFamily="18" charset="0"/>
            </a:endParaRPr>
          </a:p>
        </p:txBody>
      </p:sp>
      <p:sp>
        <p:nvSpPr>
          <p:cNvPr id="102421" name="CaixaDeTexto 26"/>
          <p:cNvSpPr txBox="1">
            <a:spLocks noChangeArrowheads="1"/>
          </p:cNvSpPr>
          <p:nvPr/>
        </p:nvSpPr>
        <p:spPr bwMode="auto">
          <a:xfrm>
            <a:off x="7966710" y="4819015"/>
            <a:ext cx="14979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600">
                <a:latin typeface="Times New Roman" panose="02020603050405020304" pitchFamily="18" charset="0"/>
                <a:cs typeface="Times New Roman" panose="02020603050405020304" pitchFamily="18" charset="0"/>
              </a:rPr>
              <a:t>Ciclo de Vida</a:t>
            </a:r>
            <a:endParaRPr lang="pt-BR" altLang="en-US" sz="1600">
              <a:latin typeface="Times New Roman" panose="02020603050405020304" pitchFamily="18" charset="0"/>
              <a:cs typeface="Times New Roman" panose="02020603050405020304" pitchFamily="18" charset="0"/>
            </a:endParaRPr>
          </a:p>
        </p:txBody>
      </p:sp>
      <p:cxnSp>
        <p:nvCxnSpPr>
          <p:cNvPr id="67" name="Conector Reto 66"/>
          <p:cNvCxnSpPr/>
          <p:nvPr/>
        </p:nvCxnSpPr>
        <p:spPr>
          <a:xfrm>
            <a:off x="1678305" y="2232025"/>
            <a:ext cx="799211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tângulo 68"/>
          <p:cNvSpPr/>
          <p:nvPr/>
        </p:nvSpPr>
        <p:spPr>
          <a:xfrm>
            <a:off x="8450580" y="1260475"/>
            <a:ext cx="336550" cy="14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Times New Roman" panose="02020603050405020304" pitchFamily="18" charset="0"/>
              <a:cs typeface="Times New Roman" panose="02020603050405020304" pitchFamily="18" charset="0"/>
            </a:endParaRPr>
          </a:p>
        </p:txBody>
      </p:sp>
      <p:cxnSp>
        <p:nvCxnSpPr>
          <p:cNvPr id="2" name="Conector de Seta Reta 1"/>
          <p:cNvCxnSpPr/>
          <p:nvPr/>
        </p:nvCxnSpPr>
        <p:spPr>
          <a:xfrm flipV="1">
            <a:off x="2508250"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Conector de Seta Reta 2"/>
          <p:cNvCxnSpPr/>
          <p:nvPr/>
        </p:nvCxnSpPr>
        <p:spPr>
          <a:xfrm flipV="1">
            <a:off x="3507105"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Conector de Seta Reta 3"/>
          <p:cNvCxnSpPr/>
          <p:nvPr/>
        </p:nvCxnSpPr>
        <p:spPr>
          <a:xfrm flipV="1">
            <a:off x="4673600" y="1440815"/>
            <a:ext cx="0" cy="3275965"/>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Conector de Seta Reta 4"/>
          <p:cNvCxnSpPr/>
          <p:nvPr/>
        </p:nvCxnSpPr>
        <p:spPr>
          <a:xfrm flipV="1">
            <a:off x="7990205" y="1452245"/>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2898140" y="3512185"/>
            <a:ext cx="228600" cy="209550"/>
          </a:xfrm>
          <a:prstGeom prst="ellipse">
            <a:avLst/>
          </a:prstGeom>
        </p:spPr>
        <p:style>
          <a:lnRef idx="2">
            <a:schemeClr val="dk1"/>
          </a:lnRef>
          <a:fillRef idx="1">
            <a:schemeClr val="lt1"/>
          </a:fillRef>
          <a:effectRef idx="0">
            <a:schemeClr val="dk1"/>
          </a:effectRef>
          <a:fontRef idx="minor">
            <a:schemeClr val="dk1"/>
          </a:fontRef>
        </p:style>
        <p:txBody>
          <a:bodyPr rtlCol="0" anchor="ctr"/>
          <a:p>
            <a:pPr algn="ctr"/>
            <a:r>
              <a:rPr lang="pt-BR" altLang="en-US" sz="1400">
                <a:latin typeface="Times New Roman" panose="02020603050405020304" pitchFamily="18" charset="0"/>
                <a:cs typeface="Times New Roman" panose="02020603050405020304" pitchFamily="18" charset="0"/>
              </a:rPr>
              <a:t>1</a:t>
            </a:r>
            <a:endParaRPr lang="pt-BR" altLang="en-US" sz="1400">
              <a:latin typeface="Times New Roman" panose="02020603050405020304" pitchFamily="18" charset="0"/>
              <a:cs typeface="Times New Roman" panose="02020603050405020304" pitchFamily="18" charset="0"/>
            </a:endParaRPr>
          </a:p>
        </p:txBody>
      </p:sp>
      <p:sp>
        <p:nvSpPr>
          <p:cNvPr id="19" name="Forma livre 18"/>
          <p:cNvSpPr/>
          <p:nvPr/>
        </p:nvSpPr>
        <p:spPr>
          <a:xfrm>
            <a:off x="1768475" y="2240280"/>
            <a:ext cx="2905125" cy="247650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latin typeface="Times New Roman" panose="02020603050405020304" pitchFamily="18" charset="0"/>
              <a:cs typeface="Times New Roman" panose="02020603050405020304" pitchFamily="18" charset="0"/>
            </a:endParaRPr>
          </a:p>
        </p:txBody>
      </p:sp>
      <p:sp>
        <p:nvSpPr>
          <p:cNvPr id="102419" name="CaixaDeTexto 21"/>
          <p:cNvSpPr txBox="1">
            <a:spLocks noChangeArrowheads="1"/>
          </p:cNvSpPr>
          <p:nvPr/>
        </p:nvSpPr>
        <p:spPr bwMode="auto">
          <a:xfrm>
            <a:off x="3769995" y="3223895"/>
            <a:ext cx="2032635" cy="737235"/>
          </a:xfrm>
          <a:prstGeom prst="rect">
            <a:avLst/>
          </a:prstGeom>
          <a:solidFill>
            <a:schemeClr val="bg1"/>
          </a:solidFill>
          <a:ln w="9525">
            <a:solidFill>
              <a:schemeClr val="tx1"/>
            </a:solidFill>
            <a:miter lim="800000"/>
          </a:ln>
        </p:spPr>
        <p:txBody>
          <a:bodyPr wrap="square">
            <a:spAutoFit/>
          </a:bodyPr>
          <a:lstStyle/>
          <a:p>
            <a:pPr algn="ctr"/>
            <a:r>
              <a:rPr lang="pt-BR" altLang="en-US" sz="1400">
                <a:ln>
                  <a:noFill/>
                </a:ln>
                <a:latin typeface="Times New Roman" panose="02020603050405020304" pitchFamily="18" charset="0"/>
                <a:cs typeface="Times New Roman" panose="02020603050405020304" pitchFamily="18" charset="0"/>
              </a:rPr>
              <a:t>Curva desejável de desenvolvimento e maturidade de </a:t>
            </a:r>
            <a:r>
              <a:rPr lang="en-US" altLang="en-US" sz="1400">
                <a:ln>
                  <a:noFill/>
                </a:ln>
                <a:latin typeface="Times New Roman" panose="02020603050405020304" pitchFamily="18" charset="0"/>
                <a:cs typeface="Times New Roman" panose="02020603050405020304" pitchFamily="18" charset="0"/>
              </a:rPr>
              <a:t>RAM</a:t>
            </a:r>
            <a:r>
              <a:rPr lang="pt-BR" altLang="en-US" sz="1400">
                <a:ln>
                  <a:noFill/>
                </a:ln>
                <a:latin typeface="Times New Roman" panose="02020603050405020304" pitchFamily="18" charset="0"/>
                <a:cs typeface="Times New Roman" panose="02020603050405020304" pitchFamily="18" charset="0"/>
              </a:rPr>
              <a:t>-C</a:t>
            </a:r>
            <a:endParaRPr lang="en-US" altLang="en-US" sz="1400">
              <a:ln>
                <a:noFill/>
              </a:ln>
              <a:latin typeface="Times New Roman" panose="02020603050405020304" pitchFamily="18" charset="0"/>
              <a:cs typeface="Times New Roman" panose="02020603050405020304" pitchFamily="18" charset="0"/>
            </a:endParaRPr>
          </a:p>
        </p:txBody>
      </p:sp>
      <p:cxnSp>
        <p:nvCxnSpPr>
          <p:cNvPr id="23" name="Conector em curva 74"/>
          <p:cNvCxnSpPr/>
          <p:nvPr/>
        </p:nvCxnSpPr>
        <p:spPr>
          <a:xfrm flipV="1">
            <a:off x="1757680" y="2263775"/>
            <a:ext cx="2880360" cy="2435225"/>
          </a:xfrm>
          <a:prstGeom prst="curvedConnector3">
            <a:avLst>
              <a:gd name="adj1" fmla="val 50022"/>
            </a:avLst>
          </a:prstGeom>
          <a:ln w="158750">
            <a:solidFill>
              <a:schemeClr val="tx1">
                <a:lumMod val="95000"/>
                <a:lumOff val="5000"/>
                <a:alpha val="27843"/>
              </a:schemeClr>
            </a:solidFill>
          </a:ln>
        </p:spPr>
        <p:style>
          <a:lnRef idx="3">
            <a:schemeClr val="accent2"/>
          </a:lnRef>
          <a:fillRef idx="0">
            <a:schemeClr val="accent2"/>
          </a:fillRef>
          <a:effectRef idx="2">
            <a:schemeClr val="accent2"/>
          </a:effectRef>
          <a:fontRef idx="minor">
            <a:schemeClr val="tx1"/>
          </a:fontRef>
        </p:style>
      </p:cxnSp>
      <p:cxnSp>
        <p:nvCxnSpPr>
          <p:cNvPr id="11" name="Conector de Seta Reta 10"/>
          <p:cNvCxnSpPr/>
          <p:nvPr/>
        </p:nvCxnSpPr>
        <p:spPr>
          <a:xfrm flipH="1" flipV="1">
            <a:off x="8924925" y="1699895"/>
            <a:ext cx="95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9058275" y="2331720"/>
            <a:ext cx="3175"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7"/>
          <p:cNvSpPr txBox="1">
            <a:spLocks noChangeArrowheads="1"/>
          </p:cNvSpPr>
          <p:nvPr/>
        </p:nvSpPr>
        <p:spPr bwMode="auto">
          <a:xfrm>
            <a:off x="8980170" y="1715770"/>
            <a:ext cx="6965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Bom</a:t>
            </a:r>
            <a:endParaRPr lang="pt-BR" altLang="en-US" sz="1400">
              <a:latin typeface="Times New Roman" panose="02020603050405020304" pitchFamily="18" charset="0"/>
              <a:cs typeface="Times New Roman" panose="02020603050405020304" pitchFamily="18" charset="0"/>
            </a:endParaRPr>
          </a:p>
        </p:txBody>
      </p:sp>
      <p:sp>
        <p:nvSpPr>
          <p:cNvPr id="14" name="CaixaDeTexto 17"/>
          <p:cNvSpPr txBox="1">
            <a:spLocks noChangeArrowheads="1"/>
          </p:cNvSpPr>
          <p:nvPr/>
        </p:nvSpPr>
        <p:spPr bwMode="auto">
          <a:xfrm>
            <a:off x="9061450" y="2331720"/>
            <a:ext cx="6965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Não Bom</a:t>
            </a:r>
            <a:endParaRPr lang="pt-BR" altLang="en-US" sz="1400">
              <a:latin typeface="Times New Roman" panose="02020603050405020304" pitchFamily="18" charset="0"/>
              <a:cs typeface="Times New Roman" panose="02020603050405020304" pitchFamily="18" charset="0"/>
            </a:endParaRPr>
          </a:p>
        </p:txBody>
      </p:sp>
      <p:sp>
        <p:nvSpPr>
          <p:cNvPr id="18" name="Forma livre 17"/>
          <p:cNvSpPr/>
          <p:nvPr/>
        </p:nvSpPr>
        <p:spPr bwMode="auto">
          <a:xfrm rot="21420000">
            <a:off x="4664075" y="2133600"/>
            <a:ext cx="4210050"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p>
            <a:endParaRPr lang="en-US" sz="1400"/>
          </a:p>
        </p:txBody>
      </p:sp>
      <p:sp>
        <p:nvSpPr>
          <p:cNvPr id="20" name="Retângulo arredondado 19"/>
          <p:cNvSpPr/>
          <p:nvPr/>
        </p:nvSpPr>
        <p:spPr>
          <a:xfrm>
            <a:off x="2410460" y="2758440"/>
            <a:ext cx="1203325" cy="2084705"/>
          </a:xfrm>
          <a:prstGeom prst="roundRect">
            <a:avLst/>
          </a:prstGeom>
          <a:noFill/>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 name="Espaço Reservado para Rodapé 6"/>
          <p:cNvSpPr>
            <a:spLocks noGrp="1"/>
          </p:cNvSpPr>
          <p:nvPr>
            <p:ph type="ftr" sz="quarter" idx="11"/>
          </p:nvPr>
        </p:nvSpPr>
        <p:spPr/>
        <p:txBody>
          <a:bodyPr/>
          <a:p>
            <a:r>
              <a:rPr lang="en-US"/>
              <a:t>Prof Dr Fernando T. M. Abrahão AeroLogLab-ITA</a:t>
            </a:r>
            <a:endParaRPr lang="en-US"/>
          </a:p>
        </p:txBody>
      </p:sp>
      <p:sp>
        <p:nvSpPr>
          <p:cNvPr id="8" name="CaixaDeTexto 5"/>
          <p:cNvSpPr txBox="1">
            <a:spLocks noChangeArrowheads="1"/>
          </p:cNvSpPr>
          <p:nvPr/>
        </p:nvSpPr>
        <p:spPr bwMode="auto">
          <a:xfrm>
            <a:off x="151130" y="1881506"/>
            <a:ext cx="15621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sym typeface="+mn-ea"/>
              </a:rPr>
              <a:t>Relação Custo Benefício esperada do produto</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Caixa de Texto 99"/>
          <p:cNvSpPr txBox="1"/>
          <p:nvPr/>
        </p:nvSpPr>
        <p:spPr>
          <a:xfrm>
            <a:off x="265430" y="613410"/>
            <a:ext cx="11661140" cy="5631180"/>
          </a:xfrm>
          <a:prstGeom prst="rect">
            <a:avLst/>
          </a:prstGeom>
          <a:noFill/>
          <a:ln w="9525">
            <a:noFill/>
          </a:ln>
        </p:spPr>
        <p:txBody>
          <a:bodyPr wrap="square">
            <a:spAutoFit/>
          </a:bodyPr>
          <a:p>
            <a:pPr indent="0" algn="just"/>
            <a:r>
              <a:rPr>
                <a:latin typeface="Times New Roman" panose="02020603050405020304" pitchFamily="18" charset="0"/>
                <a:ea typeface="SimSun" panose="02010600030101010101" pitchFamily="2" charset="-122"/>
              </a:rPr>
              <a:t>It is to be expected that the same team that developed CONSUP will continue at the forefront of development work so that there is no lack of continuity in the process or losses in the learning curve, even because </a:t>
            </a:r>
            <a:r>
              <a:rPr b="1">
                <a:highlight>
                  <a:srgbClr val="FFFF00"/>
                </a:highlight>
                <a:latin typeface="Times New Roman" panose="02020603050405020304" pitchFamily="18" charset="0"/>
                <a:ea typeface="SimSun" panose="02010600030101010101" pitchFamily="2" charset="-122"/>
              </a:rPr>
              <a:t>CONSUP derives the Maintenance Concept - CONMNT.</a:t>
            </a:r>
            <a:endParaRPr b="1">
              <a:highlight>
                <a:srgbClr val="FFFF00"/>
              </a:highlight>
              <a:latin typeface="Times New Roman" panose="02020603050405020304" pitchFamily="18" charset="0"/>
              <a:ea typeface="SimSun" panose="02010600030101010101" pitchFamily="2" charset="-122"/>
            </a:endParaRPr>
          </a:p>
          <a:p>
            <a:pPr indent="0" algn="just"/>
            <a:r>
              <a:rPr>
                <a:latin typeface="Times New Roman" panose="02020603050405020304" pitchFamily="18" charset="0"/>
                <a:ea typeface="SimSun" panose="02010600030101010101" pitchFamily="2" charset="-122"/>
              </a:rPr>
              <a:t>In this phase the </a:t>
            </a:r>
            <a:r>
              <a:rPr b="1">
                <a:highlight>
                  <a:srgbClr val="FFFF00"/>
                </a:highlight>
                <a:latin typeface="Times New Roman" panose="02020603050405020304" pitchFamily="18" charset="0"/>
                <a:ea typeface="SimSun" panose="02010600030101010101" pitchFamily="2" charset="-122"/>
              </a:rPr>
              <a:t>product is developed and it is expected that it meets the requirements established by CONOPS/CONSUP/CONMNT</a:t>
            </a:r>
            <a:r>
              <a:rPr>
                <a:latin typeface="Times New Roman" panose="02020603050405020304" pitchFamily="18" charset="0"/>
                <a:ea typeface="SimSun" panose="02010600030101010101" pitchFamily="2" charset="-122"/>
              </a:rPr>
              <a:t> and can still be of viable production, can be tested and evaluated, be operated and supported and, finally, be discarded at the end of its life cycle.</a:t>
            </a:r>
            <a:endParaRPr>
              <a:latin typeface="Times New Roman" panose="02020603050405020304" pitchFamily="18" charset="0"/>
              <a:ea typeface="SimSun" panose="02010600030101010101" pitchFamily="2" charset="-122"/>
            </a:endParaRPr>
          </a:p>
          <a:p>
            <a:pPr indent="0" algn="just"/>
            <a:r>
              <a:rPr>
                <a:latin typeface="Times New Roman" panose="02020603050405020304" pitchFamily="18" charset="0"/>
                <a:ea typeface="SimSun" panose="02010600030101010101" pitchFamily="2" charset="-122"/>
              </a:rPr>
              <a:t>All planning for the next phase (Production) and its processes need to be developed towards its feasibility and costs, in addition to ensuring the </a:t>
            </a:r>
            <a:r>
              <a:rPr b="1">
                <a:highlight>
                  <a:srgbClr val="FFFF00"/>
                </a:highlight>
                <a:latin typeface="Times New Roman" panose="02020603050405020304" pitchFamily="18" charset="0"/>
                <a:ea typeface="SimSun" panose="02010600030101010101" pitchFamily="2" charset="-122"/>
              </a:rPr>
              <a:t>operational supportability of the aircraft with a focus on optimizing its support characteristics while minimizing its logistical footprint</a:t>
            </a:r>
            <a:r>
              <a:rPr>
                <a:latin typeface="Times New Roman" panose="02020603050405020304" pitchFamily="18" charset="0"/>
                <a:ea typeface="SimSun" panose="02010600030101010101" pitchFamily="2" charset="-122"/>
              </a:rPr>
              <a:t>. Phase deliverables also include a series of engineering efforts towards (AAIA/ASD, 2021):</a:t>
            </a:r>
            <a:endParaRPr>
              <a:latin typeface="Times New Roman" panose="02020603050405020304" pitchFamily="18" charset="0"/>
              <a:ea typeface="SimSun" panose="02010600030101010101" pitchFamily="2" charset="-122"/>
            </a:endParaRPr>
          </a:p>
          <a:p>
            <a:pPr indent="0" algn="just"/>
            <a:endParaRPr lang="en-US">
              <a:ea typeface="SimSun" panose="02010600030101010101" pitchFamily="2" charset="-122"/>
            </a:endParaRPr>
          </a:p>
          <a:p>
            <a:pPr marL="285750" indent="-285750" algn="just">
              <a:buClrTx/>
              <a:buSzTx/>
              <a:buFont typeface="Arial" panose="020B0604020202020204" pitchFamily="34" charset="0"/>
              <a:buChar char="•"/>
            </a:pPr>
            <a:r>
              <a:rPr b="1">
                <a:highlight>
                  <a:srgbClr val="FFFF00"/>
                </a:highlight>
                <a:latin typeface="Times New Roman" panose="02020603050405020304" pitchFamily="18" charset="0"/>
                <a:ea typeface="SimSun" panose="02010600030101010101" pitchFamily="2" charset="-122"/>
              </a:rPr>
              <a:t>Development of CONMNT and modeling of the Maintenance Plan;</a:t>
            </a:r>
            <a:endParaRPr b="1">
              <a:highlight>
                <a:srgbClr val="FFFF00"/>
              </a:highlight>
              <a:latin typeface="Times New Roman" panose="02020603050405020304" pitchFamily="18" charset="0"/>
              <a:ea typeface="SimSun" panose="02010600030101010101" pitchFamily="2" charset="-122"/>
            </a:endParaRPr>
          </a:p>
          <a:p>
            <a:pPr marL="285750" indent="-285750" algn="just">
              <a:buClrTx/>
              <a:buSzTx/>
              <a:buFont typeface="Arial" panose="020B0604020202020204" pitchFamily="34" charset="0"/>
              <a:buChar char="•"/>
            </a:pPr>
            <a:r>
              <a:rPr b="1">
                <a:highlight>
                  <a:srgbClr val="FFFF00"/>
                </a:highlight>
                <a:latin typeface="Times New Roman" panose="02020603050405020304" pitchFamily="18" charset="0"/>
                <a:ea typeface="SimSun" panose="02010600030101010101" pitchFamily="2" charset="-122"/>
              </a:rPr>
              <a:t>Development of compensation analysis for RAMS;</a:t>
            </a:r>
            <a:endParaRPr b="1">
              <a:highlight>
                <a:srgbClr val="FFFF00"/>
              </a:highlight>
              <a:latin typeface="Times New Roman" panose="02020603050405020304" pitchFamily="18" charset="0"/>
              <a:ea typeface="SimSun" panose="02010600030101010101" pitchFamily="2" charset="-122"/>
            </a:endParaRPr>
          </a:p>
          <a:p>
            <a:pPr marL="285750" indent="-285750" algn="just">
              <a:buClrTx/>
              <a:buSzTx/>
              <a:buFont typeface="Arial" panose="020B0604020202020204" pitchFamily="34" charset="0"/>
              <a:buChar char="•"/>
            </a:pPr>
            <a:r>
              <a:rPr b="1">
                <a:highlight>
                  <a:srgbClr val="FFFF00"/>
                </a:highlight>
                <a:latin typeface="Times New Roman" panose="02020603050405020304" pitchFamily="18" charset="0"/>
                <a:ea typeface="SimSun" panose="02010600030101010101" pitchFamily="2" charset="-122"/>
              </a:rPr>
              <a:t>Participation in the selection and evaluation of equipment and suppliers;</a:t>
            </a:r>
            <a:endParaRPr b="1">
              <a:highlight>
                <a:srgbClr val="FFFF00"/>
              </a:highlight>
              <a:latin typeface="Times New Roman" panose="02020603050405020304" pitchFamily="18" charset="0"/>
              <a:ea typeface="SimSun" panose="02010600030101010101" pitchFamily="2" charset="-122"/>
            </a:endParaRPr>
          </a:p>
          <a:p>
            <a:pPr marL="285750" indent="-285750" algn="just">
              <a:buClrTx/>
              <a:buSzTx/>
              <a:buFont typeface="Arial" panose="020B0604020202020204" pitchFamily="34" charset="0"/>
              <a:buChar char="•"/>
            </a:pPr>
            <a:r>
              <a:rPr b="1">
                <a:highlight>
                  <a:srgbClr val="FFFF00"/>
                </a:highlight>
                <a:latin typeface="Times New Roman" panose="02020603050405020304" pitchFamily="18" charset="0"/>
                <a:ea typeface="SimSun" panose="02010600030101010101" pitchFamily="2" charset="-122"/>
              </a:rPr>
              <a:t>Development of RAMS and testability allocations and predictions;</a:t>
            </a:r>
            <a:endParaRPr b="1">
              <a:highlight>
                <a:srgbClr val="FFFF00"/>
              </a:highlight>
              <a:latin typeface="Times New Roman" panose="02020603050405020304" pitchFamily="18" charset="0"/>
              <a:ea typeface="SimSun" panose="02010600030101010101" pitchFamily="2" charset="-122"/>
            </a:endParaRPr>
          </a:p>
          <a:p>
            <a:pPr marL="285750" indent="-285750" algn="just">
              <a:buClrTx/>
              <a:buSzTx/>
              <a:buFont typeface="Arial" panose="020B0604020202020204" pitchFamily="34" charset="0"/>
              <a:buChar char="•"/>
            </a:pPr>
            <a:r>
              <a:rPr b="1">
                <a:highlight>
                  <a:srgbClr val="FFFF00"/>
                </a:highlight>
                <a:latin typeface="Times New Roman" panose="02020603050405020304" pitchFamily="18" charset="0"/>
                <a:ea typeface="SimSun" panose="02010600030101010101" pitchFamily="2" charset="-122"/>
              </a:rPr>
              <a:t>Participation in the formal and informal development of design reviews; </a:t>
            </a:r>
            <a:endParaRPr b="1">
              <a:highlight>
                <a:srgbClr val="FFFF00"/>
              </a:highlight>
              <a:latin typeface="Times New Roman" panose="02020603050405020304" pitchFamily="18" charset="0"/>
              <a:ea typeface="SimSun" panose="02010600030101010101" pitchFamily="2" charset="-122"/>
            </a:endParaRPr>
          </a:p>
          <a:p>
            <a:pPr marL="285750" indent="-285750" algn="just">
              <a:buClrTx/>
              <a:buSzTx/>
              <a:buFont typeface="Arial" panose="020B0604020202020204" pitchFamily="34" charset="0"/>
              <a:buChar char="•"/>
            </a:pPr>
            <a:r>
              <a:rPr b="1">
                <a:highlight>
                  <a:srgbClr val="FFFF00"/>
                </a:highlight>
                <a:latin typeface="Times New Roman" panose="02020603050405020304" pitchFamily="18" charset="0"/>
                <a:ea typeface="SimSun" panose="02010600030101010101" pitchFamily="2" charset="-122"/>
              </a:rPr>
              <a:t>Testing/evaluation of engineering models and prototypes </a:t>
            </a:r>
            <a:endParaRPr b="1">
              <a:highlight>
                <a:srgbClr val="FFFF00"/>
              </a:highlight>
              <a:latin typeface="Times New Roman" panose="02020603050405020304" pitchFamily="18" charset="0"/>
              <a:ea typeface="SimSun" panose="02010600030101010101" pitchFamily="2" charset="-122"/>
            </a:endParaRPr>
          </a:p>
          <a:p>
            <a:pPr marL="285750" indent="-285750" algn="just"/>
            <a:endParaRPr lang="en-US" b="0">
              <a:latin typeface="Times New Roman" panose="02020603050405020304" pitchFamily="18" charset="0"/>
              <a:ea typeface="SimSun" panose="02010600030101010101" pitchFamily="2" charset="-122"/>
            </a:endParaRPr>
          </a:p>
          <a:p>
            <a:pPr indent="0" algn="just"/>
            <a:r>
              <a:rPr lang="en-US" b="0">
                <a:latin typeface="Times New Roman" panose="02020603050405020304" pitchFamily="18" charset="0"/>
                <a:ea typeface="SimSun" panose="02010600030101010101" pitchFamily="2" charset="-122"/>
              </a:rPr>
              <a:t>The phase also requires the development and planning of the entire support system, comprising all elements of Integrated Product Support IPS</a:t>
            </a:r>
            <a:r>
              <a:rPr lang="pt-BR" altLang="en-US" b="0">
                <a:latin typeface="Times New Roman" panose="02020603050405020304" pitchFamily="18" charset="0"/>
                <a:ea typeface="SimSun" panose="02010600030101010101" pitchFamily="2" charset="-122"/>
              </a:rPr>
              <a:t>.</a:t>
            </a:r>
            <a:endParaRPr lang="pt-BR" altLang="en-US" b="0">
              <a:latin typeface="Times New Roman" panose="02020603050405020304" pitchFamily="18" charset="0"/>
              <a:ea typeface="SimSun" panose="02010600030101010101" pitchFamily="2" charset="-122"/>
            </a:endParaRPr>
          </a:p>
        </p:txBody>
      </p:sp>
      <p:sp>
        <p:nvSpPr>
          <p:cNvPr id="4" name="Espaço Reservado para Rodapé 3"/>
          <p:cNvSpPr>
            <a:spLocks noGrp="1"/>
          </p:cNvSpPr>
          <p:nvPr>
            <p:ph type="ftr" sz="quarter" idx="11"/>
          </p:nvPr>
        </p:nvSpPr>
        <p:spPr/>
        <p:txBody>
          <a:bodyPr/>
          <a:p>
            <a:r>
              <a:rPr lang="en-US"/>
              <a:t>Prof Dr Fernando T. M. Abrahão AeroLogLab-ITA</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ço Reservado para Rodapé 3"/>
          <p:cNvSpPr>
            <a:spLocks noGrp="1"/>
          </p:cNvSpPr>
          <p:nvPr>
            <p:ph type="ftr" sz="quarter" idx="11"/>
          </p:nvPr>
        </p:nvSpPr>
        <p:spPr/>
        <p:txBody>
          <a:bodyPr/>
          <a:p>
            <a:r>
              <a:rPr lang="en-US"/>
              <a:t>Prof Dr Fernando T. M. Abrahão AeroLogLab-ITA</a:t>
            </a:r>
            <a:endParaRPr lang="en-US"/>
          </a:p>
        </p:txBody>
      </p:sp>
      <p:graphicFrame>
        <p:nvGraphicFramePr>
          <p:cNvPr id="5" name="Espaço Reservado para Conteúdo 4"/>
          <p:cNvGraphicFramePr/>
          <p:nvPr>
            <p:ph sz="half" idx="1"/>
          </p:nvPr>
        </p:nvGraphicFramePr>
        <p:xfrm>
          <a:off x="233045" y="212725"/>
          <a:ext cx="5454015" cy="6503035"/>
        </p:xfrm>
        <a:graphic>
          <a:graphicData uri="http://schemas.openxmlformats.org/drawingml/2006/table">
            <a:tbl>
              <a:tblPr/>
              <a:tblGrid>
                <a:gridCol w="1186180"/>
                <a:gridCol w="794385"/>
                <a:gridCol w="953135"/>
                <a:gridCol w="1012825"/>
                <a:gridCol w="1507490"/>
              </a:tblGrid>
              <a:tr h="732155">
                <a:tc>
                  <a:txBody>
                    <a:bodyPr/>
                    <a:p>
                      <a:pPr indent="0" algn="ctr">
                        <a:buNone/>
                      </a:pPr>
                      <a:r>
                        <a:rPr lang="en-US" sz="1200" b="0">
                          <a:solidFill>
                            <a:srgbClr val="000000"/>
                          </a:solidFill>
                          <a:latin typeface="Calibri" panose="020F0502020204030204" charset="-122"/>
                        </a:rPr>
                        <a:t>Aircraft Tail Number</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AEROGD1</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Taxa de falha</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Expectativa de vida segura</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Plano de Manutenção preventiva</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10870">
                <a:tc>
                  <a:txBody>
                    <a:bodyPr/>
                    <a:p>
                      <a:pPr indent="0" algn="ctr">
                        <a:buNone/>
                      </a:pPr>
                      <a:r>
                        <a:rPr lang="en-US" sz="1200" b="0">
                          <a:solidFill>
                            <a:srgbClr val="000000"/>
                          </a:solidFill>
                          <a:latin typeface="Calibri" panose="020F0502020204030204" charset="-122"/>
                        </a:rPr>
                        <a:t>Component 1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LY-AE</a:t>
                      </a:r>
                      <a:r>
                        <a:rPr lang="pt-BR" altLang="en-US" sz="1200" b="0">
                          <a:solidFill>
                            <a:srgbClr val="000000"/>
                          </a:solidFill>
                          <a:latin typeface="Calibri" panose="020F0502020204030204" charset="-122"/>
                        </a:rPr>
                        <a:t>IO</a:t>
                      </a:r>
                      <a:r>
                        <a:rPr lang="en-US" sz="1200" b="0">
                          <a:solidFill>
                            <a:srgbClr val="000000"/>
                          </a:solidFill>
                          <a:latin typeface="Calibri" panose="020F0502020204030204" charset="-122"/>
                        </a:rPr>
                        <a:t>-235</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r>
              <a:tr h="611505">
                <a:tc>
                  <a:txBody>
                    <a:bodyPr/>
                    <a:p>
                      <a:pPr indent="0" algn="ctr">
                        <a:buNone/>
                      </a:pPr>
                      <a:r>
                        <a:rPr lang="en-US" sz="1200" b="0">
                          <a:solidFill>
                            <a:srgbClr val="000000"/>
                          </a:solidFill>
                          <a:latin typeface="Calibri" panose="020F0502020204030204" charset="-122"/>
                        </a:rPr>
                        <a:t>Component 2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Magnetos</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r>
              <a:tr h="611505">
                <a:tc>
                  <a:txBody>
                    <a:bodyPr/>
                    <a:p>
                      <a:pPr indent="0" algn="ctr">
                        <a:buNone/>
                      </a:pPr>
                      <a:r>
                        <a:rPr lang="en-US" sz="1200" b="0">
                          <a:solidFill>
                            <a:srgbClr val="000000"/>
                          </a:solidFill>
                          <a:latin typeface="Calibri" panose="020F0502020204030204" charset="-122"/>
                        </a:rPr>
                        <a:t>Component 3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Oil Eng.</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r>
              <a:tr h="611505">
                <a:tc>
                  <a:txBody>
                    <a:bodyPr/>
                    <a:p>
                      <a:pPr indent="0" algn="ctr">
                        <a:buNone/>
                      </a:pPr>
                      <a:r>
                        <a:rPr lang="en-US" sz="1200" b="0">
                          <a:solidFill>
                            <a:srgbClr val="000000"/>
                          </a:solidFill>
                          <a:latin typeface="Calibri" panose="020F0502020204030204" charset="-122"/>
                        </a:rPr>
                        <a:t>Component 4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Spark Plug</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r>
              <a:tr h="1064260">
                <a:tc>
                  <a:txBody>
                    <a:bodyPr/>
                    <a:p>
                      <a:pPr indent="0" algn="ctr">
                        <a:buNone/>
                      </a:pPr>
                      <a:r>
                        <a:rPr lang="en-US" sz="1200" b="0">
                          <a:solidFill>
                            <a:srgbClr val="000000"/>
                          </a:solidFill>
                          <a:latin typeface="Calibri" panose="020F0502020204030204" charset="-122"/>
                        </a:rPr>
                        <a:t>Component 5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a:solidFill>
                            <a:srgbClr val="000000"/>
                          </a:solidFill>
                          <a:latin typeface="Calibri" panose="020F0502020204030204" charset="-122"/>
                          <a:sym typeface="+mn-ea"/>
                        </a:rPr>
                        <a:t>Flight Controls</a:t>
                      </a:r>
                      <a:endParaRPr lang="pt-BR" altLang="en-US" sz="1200" b="0">
                        <a:solidFill>
                          <a:srgbClr val="000000"/>
                        </a:solidFill>
                        <a:latin typeface="Calibri" panose="020F0502020204030204" charset="-122"/>
                      </a:endParaRPr>
                    </a:p>
                    <a:p>
                      <a:pPr indent="0" algn="ctr">
                        <a:buNone/>
                      </a:pPr>
                      <a:r>
                        <a:rPr lang="en-US" sz="1200" b="0">
                          <a:solidFill>
                            <a:srgbClr val="000000"/>
                          </a:solidFill>
                          <a:latin typeface="Calibri" panose="020F0502020204030204" charset="-122"/>
                        </a:rPr>
                        <a:t>Flap</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solidFill>
                  </a:tcPr>
                </a:tc>
              </a:tr>
              <a:tr h="611505">
                <a:tc>
                  <a:txBody>
                    <a:bodyPr/>
                    <a:p>
                      <a:pPr indent="0" algn="ctr">
                        <a:buNone/>
                      </a:pPr>
                      <a:r>
                        <a:rPr lang="en-US" sz="1200" b="0">
                          <a:solidFill>
                            <a:srgbClr val="000000"/>
                          </a:solidFill>
                          <a:latin typeface="Calibri" panose="020F0502020204030204" charset="-122"/>
                        </a:rPr>
                        <a:t>Component 6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LGear</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r>
              <a:tr h="610870">
                <a:tc>
                  <a:txBody>
                    <a:bodyPr/>
                    <a:p>
                      <a:pPr indent="0" algn="ctr">
                        <a:buNone/>
                      </a:pPr>
                      <a:r>
                        <a:rPr lang="en-US" sz="1200" b="0">
                          <a:solidFill>
                            <a:srgbClr val="000000"/>
                          </a:solidFill>
                          <a:latin typeface="Calibri" panose="020F0502020204030204" charset="-122"/>
                        </a:rPr>
                        <a:t>Component 7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Breaks</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r>
              <a:tr h="612140">
                <a:tc>
                  <a:txBody>
                    <a:bodyPr/>
                    <a:p>
                      <a:pPr indent="0" algn="ctr">
                        <a:buNone/>
                      </a:pPr>
                      <a:r>
                        <a:rPr lang="en-US" sz="1200" b="0">
                          <a:solidFill>
                            <a:srgbClr val="000000"/>
                          </a:solidFill>
                          <a:latin typeface="Calibri" panose="020F0502020204030204" charset="-122"/>
                        </a:rPr>
                        <a:t>Component 9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Celula</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solidFill>
                  </a:tcPr>
                </a:tc>
              </a:tr>
              <a:tr h="426720">
                <a:tc>
                  <a:txBody>
                    <a:bodyPr/>
                    <a:p>
                      <a:pPr indent="0" algn="ctr">
                        <a:buNone/>
                      </a:pPr>
                      <a:r>
                        <a:rPr lang="en-US" sz="1200" b="0">
                          <a:solidFill>
                            <a:srgbClr val="000000"/>
                          </a:solidFill>
                          <a:latin typeface="Calibri" panose="020F0502020204030204" charset="-122"/>
                        </a:rPr>
                        <a:t>Component 10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My tablet</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60000"/>
                        <a:lumOff val="40000"/>
                      </a:schemeClr>
                    </a:solidFill>
                  </a:tcPr>
                </a:tc>
              </a:tr>
            </a:tbl>
          </a:graphicData>
        </a:graphic>
      </p:graphicFrame>
      <p:graphicFrame>
        <p:nvGraphicFramePr>
          <p:cNvPr id="6" name="Espaço Reservado para Conteúdo 5"/>
          <p:cNvGraphicFramePr/>
          <p:nvPr>
            <p:ph sz="half" idx="2"/>
          </p:nvPr>
        </p:nvGraphicFramePr>
        <p:xfrm>
          <a:off x="5759450" y="204470"/>
          <a:ext cx="5444490" cy="6539230"/>
        </p:xfrm>
        <a:graphic>
          <a:graphicData uri="http://schemas.openxmlformats.org/drawingml/2006/table">
            <a:tbl>
              <a:tblPr/>
              <a:tblGrid>
                <a:gridCol w="1143635"/>
                <a:gridCol w="935990"/>
                <a:gridCol w="825652"/>
                <a:gridCol w="1308548"/>
                <a:gridCol w="1230665"/>
              </a:tblGrid>
              <a:tr h="733425">
                <a:tc>
                  <a:txBody>
                    <a:bodyPr/>
                    <a:p>
                      <a:pPr indent="0" algn="ctr">
                        <a:buNone/>
                      </a:pPr>
                      <a:r>
                        <a:rPr lang="pt-BR" altLang="en-US" sz="1200" b="0">
                          <a:solidFill>
                            <a:srgbClr val="000000"/>
                          </a:solidFill>
                          <a:latin typeface="Calibri" panose="020F0502020204030204" charset="-122"/>
                        </a:rPr>
                        <a:t>Tempo estimado de reparo em mulheres hora</a:t>
                      </a: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Custo de reparo</a:t>
                      </a: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Lead time de reparo</a:t>
                      </a: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Operação esperada das aeronaves</a:t>
                      </a: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Infraestrutura esperada ou alternativas de...</a:t>
                      </a: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634365">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r>
              <a:tr h="627380">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r>
              <a:tr h="582930">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r>
              <a:tr h="614680">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1">
                        <a:lumMod val="60000"/>
                        <a:lumOff val="40000"/>
                      </a:schemeClr>
                    </a:solidFill>
                  </a:tcPr>
                </a:tc>
              </a:tr>
              <a:tr h="1028065">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4"/>
                    </a:solidFill>
                  </a:tcPr>
                </a:tc>
              </a:tr>
              <a:tr h="622300">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r>
              <a:tr h="614045">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6"/>
                    </a:solidFill>
                  </a:tcPr>
                </a:tc>
              </a:tr>
              <a:tr h="631190">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3"/>
                    </a:solidFill>
                  </a:tcPr>
                </a:tc>
              </a:tr>
              <a:tr h="450850">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tx2">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Espaço Reservado para Conteúdo 6"/>
          <p:cNvPicPr>
            <a:picLocks noChangeAspect="1"/>
          </p:cNvPicPr>
          <p:nvPr>
            <p:ph idx="1"/>
          </p:nvPr>
        </p:nvPicPr>
        <p:blipFill>
          <a:blip r:embed="rId1"/>
          <a:stretch>
            <a:fillRect/>
          </a:stretch>
        </p:blipFill>
        <p:spPr>
          <a:xfrm>
            <a:off x="1169035" y="611505"/>
            <a:ext cx="9289415" cy="5018405"/>
          </a:xfrm>
          <a:prstGeom prst="rect">
            <a:avLst/>
          </a:prstGeom>
        </p:spPr>
      </p:pic>
      <p:sp>
        <p:nvSpPr>
          <p:cNvPr id="8" name="Caixa de Texto 7"/>
          <p:cNvSpPr txBox="1"/>
          <p:nvPr/>
        </p:nvSpPr>
        <p:spPr>
          <a:xfrm>
            <a:off x="4540250" y="2840355"/>
            <a:ext cx="2012315" cy="368300"/>
          </a:xfrm>
          <a:prstGeom prst="rect">
            <a:avLst/>
          </a:prstGeom>
          <a:noFill/>
        </p:spPr>
        <p:txBody>
          <a:bodyPr wrap="square" rtlCol="0">
            <a:spAutoFit/>
          </a:bodyPr>
          <a:p>
            <a:r>
              <a:rPr lang="pt-BR" altLang="en-US"/>
              <a:t>Desempenho atual</a:t>
            </a:r>
            <a:endParaRPr lang="pt-BR" altLang="en-US"/>
          </a:p>
        </p:txBody>
      </p:sp>
      <p:sp>
        <p:nvSpPr>
          <p:cNvPr id="3" name="Caixa de Texto 2"/>
          <p:cNvSpPr txBox="1"/>
          <p:nvPr/>
        </p:nvSpPr>
        <p:spPr>
          <a:xfrm>
            <a:off x="2527935" y="2032635"/>
            <a:ext cx="2012315" cy="645160"/>
          </a:xfrm>
          <a:prstGeom prst="rect">
            <a:avLst/>
          </a:prstGeom>
          <a:noFill/>
        </p:spPr>
        <p:txBody>
          <a:bodyPr wrap="square" rtlCol="0">
            <a:spAutoFit/>
          </a:bodyPr>
          <a:p>
            <a:r>
              <a:rPr lang="pt-BR" altLang="en-US"/>
              <a:t>Desempenho desejado</a:t>
            </a:r>
            <a:endParaRPr lang="pt-BR" altLang="en-US"/>
          </a:p>
        </p:txBody>
      </p:sp>
      <p:sp>
        <p:nvSpPr>
          <p:cNvPr id="4" name="Seta para a esquerda 3"/>
          <p:cNvSpPr/>
          <p:nvPr/>
        </p:nvSpPr>
        <p:spPr>
          <a:xfrm rot="1200000">
            <a:off x="2335530" y="3090545"/>
            <a:ext cx="1538605"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t-BR" altLang="en-US"/>
              <a:t>????????</a:t>
            </a:r>
            <a:endParaRPr lang="pt-B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p:bldP spid="3" grpId="1"/>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tângulo 69"/>
          <p:cNvSpPr/>
          <p:nvPr/>
        </p:nvSpPr>
        <p:spPr>
          <a:xfrm>
            <a:off x="8413751" y="5378451"/>
            <a:ext cx="3349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102426" name="CaixaDeTexto 70"/>
          <p:cNvSpPr txBox="1">
            <a:spLocks noChangeArrowheads="1"/>
          </p:cNvSpPr>
          <p:nvPr/>
        </p:nvSpPr>
        <p:spPr bwMode="auto">
          <a:xfrm>
            <a:off x="1160145" y="5150486"/>
            <a:ext cx="91440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600" dirty="0" err="1"/>
              <a:t>Figura 04   </a:t>
            </a:r>
            <a:endParaRPr lang="pt-BR" altLang="en-US" sz="1600" dirty="0" err="1"/>
          </a:p>
          <a:p>
            <a:pPr algn="ctr"/>
            <a:r>
              <a:rPr lang="pt-BR" altLang="en-US" sz="1600" dirty="0" err="1"/>
              <a:t>Supportability</a:t>
            </a:r>
            <a:r>
              <a:rPr lang="pt-BR" altLang="en-US" sz="1600" dirty="0"/>
              <a:t> </a:t>
            </a:r>
            <a:r>
              <a:rPr lang="pt-BR" altLang="en-US" sz="1600" dirty="0" err="1"/>
              <a:t>Issues</a:t>
            </a:r>
            <a:r>
              <a:rPr lang="pt-BR" altLang="en-US" sz="1600" dirty="0"/>
              <a:t> </a:t>
            </a:r>
            <a:r>
              <a:rPr lang="pt-BR" altLang="en-US" sz="1600" dirty="0" err="1" smtClean="0"/>
              <a:t>and</a:t>
            </a:r>
            <a:r>
              <a:rPr lang="pt-BR" altLang="en-US" sz="1600" dirty="0" smtClean="0"/>
              <a:t> Life </a:t>
            </a:r>
            <a:r>
              <a:rPr lang="pt-BR" altLang="en-US" sz="1600" dirty="0" err="1" smtClean="0"/>
              <a:t>Cycle</a:t>
            </a:r>
            <a:r>
              <a:rPr lang="pt-BR" altLang="en-US" sz="1600" dirty="0" smtClean="0"/>
              <a:t> </a:t>
            </a:r>
            <a:r>
              <a:rPr lang="pt-BR" altLang="en-US" sz="1600" dirty="0" err="1" smtClean="0"/>
              <a:t>Phases</a:t>
            </a:r>
            <a:r>
              <a:rPr lang="pt-BR" altLang="en-US" sz="1600" dirty="0" smtClean="0"/>
              <a:t> </a:t>
            </a:r>
            <a:endParaRPr lang="pt-BR" altLang="en-US" sz="1600" dirty="0"/>
          </a:p>
          <a:p>
            <a:pPr algn="ctr"/>
            <a:r>
              <a:rPr lang="en-US" altLang="en-US" sz="1600" dirty="0"/>
              <a:t>Source: ABRAHÃO, F.T.M.</a:t>
            </a:r>
            <a:r>
              <a:rPr lang="pt-BR" altLang="en-US" sz="1600" dirty="0"/>
              <a:t> (2022)</a:t>
            </a:r>
            <a:r>
              <a:rPr lang="en-US" altLang="en-US" sz="1600" dirty="0"/>
              <a:t>  MB-249 </a:t>
            </a:r>
            <a:r>
              <a:rPr lang="pt-BR" altLang="en-US" sz="1600" dirty="0"/>
              <a:t>Logística no Desenvolvimento, Aquisição, Serviço e Disposição de Sistemas Complexos, </a:t>
            </a:r>
            <a:r>
              <a:rPr lang="pt-BR" altLang="en-US" sz="1600" dirty="0" err="1"/>
              <a:t>Classnotes</a:t>
            </a:r>
            <a:endParaRPr lang="en-US" altLang="en-US" sz="1600" dirty="0"/>
          </a:p>
        </p:txBody>
      </p:sp>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Conector de Seta Reta 44"/>
          <p:cNvCxnSpPr/>
          <p:nvPr/>
        </p:nvCxnSpPr>
        <p:spPr>
          <a:xfrm>
            <a:off x="1713230" y="4724400"/>
            <a:ext cx="7632000" cy="20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3486150" y="1447800"/>
            <a:ext cx="495300" cy="331660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47" name="Conector de Seta Reta 46"/>
          <p:cNvCxnSpPr/>
          <p:nvPr/>
        </p:nvCxnSpPr>
        <p:spPr>
          <a:xfrm flipV="1">
            <a:off x="1771650" y="1252855"/>
            <a:ext cx="0" cy="3599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1658620" y="1529080"/>
            <a:ext cx="982345" cy="306705"/>
          </a:xfrm>
          <a:prstGeom prst="rect">
            <a:avLst/>
          </a:prstGeom>
          <a:noFill/>
        </p:spPr>
        <p:txBody>
          <a:bodyPr>
            <a:spAutoFit/>
          </a:bodyPr>
          <a:lstStyle/>
          <a:p>
            <a:pPr algn="ctr">
              <a:defRPr/>
            </a:pPr>
            <a:r>
              <a:rPr lang="en-US" sz="1400" dirty="0">
                <a:latin typeface="Times New Roman" panose="02020603050405020304" pitchFamily="18" charset="0"/>
                <a:cs typeface="Times New Roman" panose="02020603050405020304" pitchFamily="18" charset="0"/>
              </a:rPr>
              <a:t>Conce</a:t>
            </a:r>
            <a:r>
              <a:rPr lang="pt-BR" altLang="en-US" sz="1400" dirty="0">
                <a:latin typeface="Times New Roman" panose="02020603050405020304" pitchFamily="18" charset="0"/>
                <a:cs typeface="Times New Roman" panose="02020603050405020304" pitchFamily="18" charset="0"/>
              </a:rPr>
              <a:t>ito</a:t>
            </a:r>
            <a:endParaRPr lang="en-US" sz="1400" dirty="0">
              <a:latin typeface="Times New Roman" panose="02020603050405020304" pitchFamily="18" charset="0"/>
              <a:cs typeface="Times New Roman" panose="02020603050405020304" pitchFamily="18" charset="0"/>
            </a:endParaRPr>
          </a:p>
        </p:txBody>
      </p:sp>
      <p:sp>
        <p:nvSpPr>
          <p:cNvPr id="102412" name="CaixaDeTexto 14"/>
          <p:cNvSpPr txBox="1">
            <a:spLocks noChangeArrowheads="1"/>
          </p:cNvSpPr>
          <p:nvPr/>
        </p:nvSpPr>
        <p:spPr bwMode="auto">
          <a:xfrm>
            <a:off x="2529205" y="1505585"/>
            <a:ext cx="98234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P</a:t>
            </a:r>
            <a:r>
              <a:rPr lang="en-US" altLang="en-US" sz="1400">
                <a:latin typeface="Times New Roman" panose="02020603050405020304" pitchFamily="18" charset="0"/>
                <a:cs typeface="Times New Roman" panose="02020603050405020304" pitchFamily="18" charset="0"/>
              </a:rPr>
              <a:t> &amp; </a:t>
            </a:r>
            <a:r>
              <a:rPr lang="pt-BR" altLang="en-US" sz="1400">
                <a:latin typeface="Times New Roman" panose="02020603050405020304" pitchFamily="18" charset="0"/>
                <a:cs typeface="Times New Roman" panose="02020603050405020304" pitchFamily="18" charset="0"/>
              </a:rPr>
              <a:t>D</a:t>
            </a:r>
            <a:endParaRPr lang="pt-BR" altLang="en-US" sz="1400">
              <a:latin typeface="Times New Roman" panose="02020603050405020304" pitchFamily="18" charset="0"/>
              <a:cs typeface="Times New Roman" panose="02020603050405020304" pitchFamily="18" charset="0"/>
            </a:endParaRPr>
          </a:p>
        </p:txBody>
      </p:sp>
      <p:sp>
        <p:nvSpPr>
          <p:cNvPr id="102413" name="CaixaDeTexto 15"/>
          <p:cNvSpPr txBox="1">
            <a:spLocks noChangeArrowheads="1"/>
          </p:cNvSpPr>
          <p:nvPr/>
        </p:nvSpPr>
        <p:spPr bwMode="auto">
          <a:xfrm>
            <a:off x="3412490" y="1411605"/>
            <a:ext cx="130429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Produ</a:t>
            </a:r>
            <a:r>
              <a:rPr lang="pt-BR" altLang="en-US" sz="1400">
                <a:latin typeface="Times New Roman" panose="02020603050405020304" pitchFamily="18" charset="0"/>
                <a:cs typeface="Times New Roman" panose="02020603050405020304" pitchFamily="18" charset="0"/>
              </a:rPr>
              <a:t>ção</a:t>
            </a:r>
            <a:endParaRPr lang="en-US" altLang="en-US" sz="1400">
              <a:latin typeface="Times New Roman" panose="02020603050405020304" pitchFamily="18" charset="0"/>
              <a:cs typeface="Times New Roman" panose="02020603050405020304" pitchFamily="18" charset="0"/>
            </a:endParaRPr>
          </a:p>
        </p:txBody>
      </p:sp>
      <p:sp>
        <p:nvSpPr>
          <p:cNvPr id="102414" name="CaixaDeTexto 16"/>
          <p:cNvSpPr txBox="1">
            <a:spLocks noChangeArrowheads="1"/>
          </p:cNvSpPr>
          <p:nvPr/>
        </p:nvSpPr>
        <p:spPr bwMode="auto">
          <a:xfrm>
            <a:off x="6269355" y="1408430"/>
            <a:ext cx="17576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Opera</a:t>
            </a:r>
            <a:r>
              <a:rPr lang="pt-BR" altLang="en-US" sz="1400">
                <a:latin typeface="Times New Roman" panose="02020603050405020304" pitchFamily="18" charset="0"/>
                <a:cs typeface="Times New Roman" panose="02020603050405020304" pitchFamily="18" charset="0"/>
              </a:rPr>
              <a:t>ção e Suporte</a:t>
            </a:r>
            <a:endParaRPr lang="en-US" altLang="en-US" sz="1400">
              <a:latin typeface="Times New Roman" panose="02020603050405020304" pitchFamily="18" charset="0"/>
              <a:cs typeface="Times New Roman" panose="02020603050405020304" pitchFamily="18" charset="0"/>
            </a:endParaRPr>
          </a:p>
        </p:txBody>
      </p:sp>
      <p:sp>
        <p:nvSpPr>
          <p:cNvPr id="102415" name="CaixaDeTexto 17"/>
          <p:cNvSpPr txBox="1">
            <a:spLocks noChangeArrowheads="1"/>
          </p:cNvSpPr>
          <p:nvPr/>
        </p:nvSpPr>
        <p:spPr bwMode="auto">
          <a:xfrm>
            <a:off x="7990205" y="1434465"/>
            <a:ext cx="10541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Descarte</a:t>
            </a:r>
            <a:endParaRPr lang="pt-BR" altLang="en-US" sz="1400">
              <a:latin typeface="Times New Roman" panose="02020603050405020304" pitchFamily="18" charset="0"/>
              <a:cs typeface="Times New Roman" panose="02020603050405020304" pitchFamily="18" charset="0"/>
            </a:endParaRPr>
          </a:p>
        </p:txBody>
      </p:sp>
      <p:sp>
        <p:nvSpPr>
          <p:cNvPr id="59" name="Retângulo 58"/>
          <p:cNvSpPr/>
          <p:nvPr/>
        </p:nvSpPr>
        <p:spPr>
          <a:xfrm>
            <a:off x="4667885" y="1452245"/>
            <a:ext cx="1496695" cy="328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2418" name="CaixaDeTexto 20"/>
          <p:cNvSpPr txBox="1">
            <a:spLocks noChangeArrowheads="1"/>
          </p:cNvSpPr>
          <p:nvPr/>
        </p:nvSpPr>
        <p:spPr bwMode="auto">
          <a:xfrm>
            <a:off x="4775200" y="1434465"/>
            <a:ext cx="12071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400">
                <a:latin typeface="Times New Roman" panose="02020603050405020304" pitchFamily="18" charset="0"/>
                <a:cs typeface="Times New Roman" panose="02020603050405020304" pitchFamily="18" charset="0"/>
              </a:rPr>
              <a:t>Implantação</a:t>
            </a:r>
            <a:endParaRPr lang="pt-BR" altLang="en-US" sz="1400">
              <a:latin typeface="Times New Roman" panose="02020603050405020304" pitchFamily="18" charset="0"/>
              <a:cs typeface="Times New Roman" panose="02020603050405020304" pitchFamily="18" charset="0"/>
            </a:endParaRPr>
          </a:p>
        </p:txBody>
      </p:sp>
      <p:sp>
        <p:nvSpPr>
          <p:cNvPr id="102421" name="CaixaDeTexto 26"/>
          <p:cNvSpPr txBox="1">
            <a:spLocks noChangeArrowheads="1"/>
          </p:cNvSpPr>
          <p:nvPr/>
        </p:nvSpPr>
        <p:spPr bwMode="auto">
          <a:xfrm>
            <a:off x="7966710" y="4819015"/>
            <a:ext cx="14979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600">
                <a:latin typeface="Times New Roman" panose="02020603050405020304" pitchFamily="18" charset="0"/>
                <a:cs typeface="Times New Roman" panose="02020603050405020304" pitchFamily="18" charset="0"/>
              </a:rPr>
              <a:t>Ciclo de Vida</a:t>
            </a:r>
            <a:endParaRPr lang="pt-BR" altLang="en-US" sz="1600">
              <a:latin typeface="Times New Roman" panose="02020603050405020304" pitchFamily="18" charset="0"/>
              <a:cs typeface="Times New Roman" panose="02020603050405020304" pitchFamily="18" charset="0"/>
            </a:endParaRPr>
          </a:p>
        </p:txBody>
      </p:sp>
      <p:cxnSp>
        <p:nvCxnSpPr>
          <p:cNvPr id="67" name="Conector Reto 66"/>
          <p:cNvCxnSpPr/>
          <p:nvPr/>
        </p:nvCxnSpPr>
        <p:spPr>
          <a:xfrm>
            <a:off x="1678305" y="2232025"/>
            <a:ext cx="799211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tângulo 68"/>
          <p:cNvSpPr/>
          <p:nvPr/>
        </p:nvSpPr>
        <p:spPr>
          <a:xfrm>
            <a:off x="8450580" y="1260475"/>
            <a:ext cx="336550" cy="14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Times New Roman" panose="02020603050405020304" pitchFamily="18" charset="0"/>
              <a:cs typeface="Times New Roman" panose="02020603050405020304" pitchFamily="18" charset="0"/>
            </a:endParaRPr>
          </a:p>
        </p:txBody>
      </p:sp>
      <p:cxnSp>
        <p:nvCxnSpPr>
          <p:cNvPr id="2" name="Conector de Seta Reta 1"/>
          <p:cNvCxnSpPr/>
          <p:nvPr/>
        </p:nvCxnSpPr>
        <p:spPr>
          <a:xfrm flipV="1">
            <a:off x="2508250"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Conector de Seta Reta 2"/>
          <p:cNvCxnSpPr/>
          <p:nvPr/>
        </p:nvCxnSpPr>
        <p:spPr>
          <a:xfrm flipV="1">
            <a:off x="3507105"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Conector de Seta Reta 3"/>
          <p:cNvCxnSpPr/>
          <p:nvPr/>
        </p:nvCxnSpPr>
        <p:spPr>
          <a:xfrm flipV="1">
            <a:off x="4673600" y="1440815"/>
            <a:ext cx="0" cy="3275965"/>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Conector de Seta Reta 4"/>
          <p:cNvCxnSpPr/>
          <p:nvPr/>
        </p:nvCxnSpPr>
        <p:spPr>
          <a:xfrm flipV="1">
            <a:off x="7990205" y="1452245"/>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2898140" y="3512185"/>
            <a:ext cx="228600" cy="209550"/>
          </a:xfrm>
          <a:prstGeom prst="ellipse">
            <a:avLst/>
          </a:prstGeom>
        </p:spPr>
        <p:style>
          <a:lnRef idx="2">
            <a:schemeClr val="dk1"/>
          </a:lnRef>
          <a:fillRef idx="1">
            <a:schemeClr val="lt1"/>
          </a:fillRef>
          <a:effectRef idx="0">
            <a:schemeClr val="dk1"/>
          </a:effectRef>
          <a:fontRef idx="minor">
            <a:schemeClr val="dk1"/>
          </a:fontRef>
        </p:style>
        <p:txBody>
          <a:bodyPr rtlCol="0" anchor="ctr"/>
          <a:p>
            <a:pPr algn="ctr"/>
            <a:r>
              <a:rPr lang="pt-BR" altLang="en-US" sz="1400">
                <a:latin typeface="Times New Roman" panose="02020603050405020304" pitchFamily="18" charset="0"/>
                <a:cs typeface="Times New Roman" panose="02020603050405020304" pitchFamily="18" charset="0"/>
              </a:rPr>
              <a:t>1</a:t>
            </a:r>
            <a:endParaRPr lang="pt-BR" altLang="en-US" sz="1400">
              <a:latin typeface="Times New Roman" panose="02020603050405020304" pitchFamily="18" charset="0"/>
              <a:cs typeface="Times New Roman" panose="02020603050405020304" pitchFamily="18" charset="0"/>
            </a:endParaRPr>
          </a:p>
        </p:txBody>
      </p:sp>
      <p:sp>
        <p:nvSpPr>
          <p:cNvPr id="19" name="Forma livre 18"/>
          <p:cNvSpPr/>
          <p:nvPr/>
        </p:nvSpPr>
        <p:spPr>
          <a:xfrm>
            <a:off x="1768475" y="2240280"/>
            <a:ext cx="2905125" cy="247650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latin typeface="Times New Roman" panose="02020603050405020304" pitchFamily="18" charset="0"/>
              <a:cs typeface="Times New Roman" panose="02020603050405020304" pitchFamily="18" charset="0"/>
            </a:endParaRPr>
          </a:p>
        </p:txBody>
      </p:sp>
      <p:sp>
        <p:nvSpPr>
          <p:cNvPr id="102419" name="CaixaDeTexto 21"/>
          <p:cNvSpPr txBox="1">
            <a:spLocks noChangeArrowheads="1"/>
          </p:cNvSpPr>
          <p:nvPr/>
        </p:nvSpPr>
        <p:spPr bwMode="auto">
          <a:xfrm>
            <a:off x="659765" y="3018155"/>
            <a:ext cx="2032635" cy="737235"/>
          </a:xfrm>
          <a:prstGeom prst="rect">
            <a:avLst/>
          </a:prstGeom>
          <a:solidFill>
            <a:schemeClr val="bg1"/>
          </a:solidFill>
          <a:ln w="9525">
            <a:solidFill>
              <a:schemeClr val="tx1"/>
            </a:solidFill>
            <a:miter lim="800000"/>
          </a:ln>
        </p:spPr>
        <p:txBody>
          <a:bodyPr wrap="square">
            <a:spAutoFit/>
          </a:bodyPr>
          <a:lstStyle/>
          <a:p>
            <a:pPr algn="ctr"/>
            <a:r>
              <a:rPr lang="pt-BR" altLang="en-US" sz="1400">
                <a:ln>
                  <a:noFill/>
                </a:ln>
                <a:latin typeface="Times New Roman" panose="02020603050405020304" pitchFamily="18" charset="0"/>
                <a:cs typeface="Times New Roman" panose="02020603050405020304" pitchFamily="18" charset="0"/>
              </a:rPr>
              <a:t>Curva desejável de desenvolvimento e maturidade de </a:t>
            </a:r>
            <a:r>
              <a:rPr lang="en-US" altLang="en-US" sz="1400">
                <a:ln>
                  <a:noFill/>
                </a:ln>
                <a:latin typeface="Times New Roman" panose="02020603050405020304" pitchFamily="18" charset="0"/>
                <a:cs typeface="Times New Roman" panose="02020603050405020304" pitchFamily="18" charset="0"/>
              </a:rPr>
              <a:t>RAM</a:t>
            </a:r>
            <a:r>
              <a:rPr lang="pt-BR" altLang="en-US" sz="1400">
                <a:ln>
                  <a:noFill/>
                </a:ln>
                <a:latin typeface="Times New Roman" panose="02020603050405020304" pitchFamily="18" charset="0"/>
                <a:cs typeface="Times New Roman" panose="02020603050405020304" pitchFamily="18" charset="0"/>
              </a:rPr>
              <a:t>-C</a:t>
            </a:r>
            <a:endParaRPr lang="en-US" altLang="en-US" sz="1400">
              <a:ln>
                <a:noFill/>
              </a:ln>
              <a:latin typeface="Times New Roman" panose="02020603050405020304" pitchFamily="18" charset="0"/>
              <a:cs typeface="Times New Roman" panose="02020603050405020304" pitchFamily="18" charset="0"/>
            </a:endParaRPr>
          </a:p>
        </p:txBody>
      </p:sp>
      <p:cxnSp>
        <p:nvCxnSpPr>
          <p:cNvPr id="23" name="Conector em curva 74"/>
          <p:cNvCxnSpPr/>
          <p:nvPr/>
        </p:nvCxnSpPr>
        <p:spPr>
          <a:xfrm flipV="1">
            <a:off x="1757680" y="2263775"/>
            <a:ext cx="2880360" cy="2435225"/>
          </a:xfrm>
          <a:prstGeom prst="curvedConnector3">
            <a:avLst>
              <a:gd name="adj1" fmla="val 50022"/>
            </a:avLst>
          </a:prstGeom>
          <a:ln w="158750">
            <a:solidFill>
              <a:schemeClr val="tx1">
                <a:lumMod val="95000"/>
                <a:lumOff val="5000"/>
                <a:alpha val="27843"/>
              </a:schemeClr>
            </a:solidFill>
          </a:ln>
        </p:spPr>
        <p:style>
          <a:lnRef idx="3">
            <a:schemeClr val="accent2"/>
          </a:lnRef>
          <a:fillRef idx="0">
            <a:schemeClr val="accent2"/>
          </a:fillRef>
          <a:effectRef idx="2">
            <a:schemeClr val="accent2"/>
          </a:effectRef>
          <a:fontRef idx="minor">
            <a:schemeClr val="tx1"/>
          </a:fontRef>
        </p:style>
      </p:cxnSp>
      <p:cxnSp>
        <p:nvCxnSpPr>
          <p:cNvPr id="11" name="Conector de Seta Reta 10"/>
          <p:cNvCxnSpPr/>
          <p:nvPr/>
        </p:nvCxnSpPr>
        <p:spPr>
          <a:xfrm flipH="1" flipV="1">
            <a:off x="8924925" y="1699895"/>
            <a:ext cx="95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9058275" y="2331720"/>
            <a:ext cx="3175"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7"/>
          <p:cNvSpPr txBox="1">
            <a:spLocks noChangeArrowheads="1"/>
          </p:cNvSpPr>
          <p:nvPr/>
        </p:nvSpPr>
        <p:spPr bwMode="auto">
          <a:xfrm>
            <a:off x="8980170" y="1715770"/>
            <a:ext cx="6965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Bom</a:t>
            </a:r>
            <a:endParaRPr lang="pt-BR" altLang="en-US" sz="1400">
              <a:latin typeface="Times New Roman" panose="02020603050405020304" pitchFamily="18" charset="0"/>
              <a:cs typeface="Times New Roman" panose="02020603050405020304" pitchFamily="18" charset="0"/>
            </a:endParaRPr>
          </a:p>
        </p:txBody>
      </p:sp>
      <p:sp>
        <p:nvSpPr>
          <p:cNvPr id="14" name="CaixaDeTexto 17"/>
          <p:cNvSpPr txBox="1">
            <a:spLocks noChangeArrowheads="1"/>
          </p:cNvSpPr>
          <p:nvPr/>
        </p:nvSpPr>
        <p:spPr bwMode="auto">
          <a:xfrm>
            <a:off x="9061450" y="2331720"/>
            <a:ext cx="6965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Não Bom</a:t>
            </a:r>
            <a:endParaRPr lang="pt-BR" altLang="en-US" sz="1400">
              <a:latin typeface="Times New Roman" panose="02020603050405020304" pitchFamily="18" charset="0"/>
              <a:cs typeface="Times New Roman" panose="02020603050405020304" pitchFamily="18" charset="0"/>
            </a:endParaRPr>
          </a:p>
        </p:txBody>
      </p:sp>
      <p:sp>
        <p:nvSpPr>
          <p:cNvPr id="18" name="Forma livre 17"/>
          <p:cNvSpPr/>
          <p:nvPr/>
        </p:nvSpPr>
        <p:spPr bwMode="auto">
          <a:xfrm rot="21420000">
            <a:off x="4664075" y="2133600"/>
            <a:ext cx="4210050"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p>
            <a:endParaRPr lang="en-US" sz="1400"/>
          </a:p>
        </p:txBody>
      </p:sp>
      <p:sp>
        <p:nvSpPr>
          <p:cNvPr id="20" name="Retângulo arredondado 19"/>
          <p:cNvSpPr/>
          <p:nvPr/>
        </p:nvSpPr>
        <p:spPr>
          <a:xfrm>
            <a:off x="3369310" y="2063750"/>
            <a:ext cx="1443990" cy="2084705"/>
          </a:xfrm>
          <a:prstGeom prst="roundRect">
            <a:avLst/>
          </a:prstGeom>
          <a:noFill/>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 name="Espaço Reservado para Rodapé 6"/>
          <p:cNvSpPr>
            <a:spLocks noGrp="1"/>
          </p:cNvSpPr>
          <p:nvPr>
            <p:ph type="ftr" sz="quarter" idx="11"/>
          </p:nvPr>
        </p:nvSpPr>
        <p:spPr/>
        <p:txBody>
          <a:bodyPr/>
          <a:p>
            <a:r>
              <a:rPr lang="en-US"/>
              <a:t>Prof Dr Fernando T. M. Abrahão AeroLogLab-ITA</a:t>
            </a:r>
            <a:endParaRPr lang="en-US"/>
          </a:p>
        </p:txBody>
      </p:sp>
      <p:sp>
        <p:nvSpPr>
          <p:cNvPr id="8" name="CaixaDeTexto 5"/>
          <p:cNvSpPr txBox="1">
            <a:spLocks noChangeArrowheads="1"/>
          </p:cNvSpPr>
          <p:nvPr/>
        </p:nvSpPr>
        <p:spPr bwMode="auto">
          <a:xfrm>
            <a:off x="151130" y="1852931"/>
            <a:ext cx="15621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sym typeface="+mn-ea"/>
              </a:rPr>
              <a:t>Relação Custo Benefício esperada do produto</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Caixa de Texto 99"/>
          <p:cNvSpPr txBox="1"/>
          <p:nvPr/>
        </p:nvSpPr>
        <p:spPr>
          <a:xfrm>
            <a:off x="636905" y="1727835"/>
            <a:ext cx="10917555" cy="4799965"/>
          </a:xfrm>
          <a:prstGeom prst="rect">
            <a:avLst/>
          </a:prstGeom>
          <a:noFill/>
          <a:ln w="9525">
            <a:noFill/>
          </a:ln>
        </p:spPr>
        <p:txBody>
          <a:bodyPr wrap="square">
            <a:spAutoFit/>
          </a:bodyPr>
          <a:p>
            <a:pPr indent="0" algn="just"/>
            <a:r>
              <a:rPr lang="en-US" b="0">
                <a:latin typeface="Times New Roman" panose="02020603050405020304" pitchFamily="18" charset="0"/>
                <a:ea typeface="SimSun" panose="02010600030101010101" pitchFamily="2" charset="-122"/>
              </a:rPr>
              <a:t>A fase de </a:t>
            </a:r>
            <a:r>
              <a:rPr lang="en-US" b="1">
                <a:highlight>
                  <a:srgbClr val="FFFF00"/>
                </a:highlight>
                <a:latin typeface="Times New Roman" panose="02020603050405020304" pitchFamily="18" charset="0"/>
                <a:ea typeface="SimSun" panose="02010600030101010101" pitchFamily="2" charset="-122"/>
              </a:rPr>
              <a:t>Produção representa a última chance de desenvolvimento do suporte da aeronave antes de ser entregue para o 1o usuário. Portanto é de fundamental importância para que já o 1o produto seja entregue para o 1o operador, maduro do ponto de suportabilidade.  Na fase, está prevista a produção em série das aeronaves bem como a execução de todos os testes para a certificação tanto da aeronave em si (aeronavegabilidade), quanto da sua suportabilidade.</a:t>
            </a:r>
            <a:endParaRPr lang="en-US" b="1">
              <a:highlight>
                <a:srgbClr val="FFFF00"/>
              </a:highlight>
              <a:latin typeface="Times New Roman" panose="02020603050405020304" pitchFamily="18" charset="0"/>
              <a:ea typeface="SimSun" panose="02010600030101010101" pitchFamily="2" charset="-122"/>
            </a:endParaRPr>
          </a:p>
          <a:p>
            <a:pPr indent="0" algn="just"/>
            <a:endParaRPr lang="en-US" b="0">
              <a:latin typeface="Times New Roman" panose="02020603050405020304" pitchFamily="18" charset="0"/>
              <a:ea typeface="SimSun" panose="02010600030101010101" pitchFamily="2" charset="-122"/>
            </a:endParaRPr>
          </a:p>
          <a:p>
            <a:pPr indent="0" algn="just"/>
            <a:r>
              <a:rPr lang="en-US" b="0">
                <a:latin typeface="Times New Roman" panose="02020603050405020304" pitchFamily="18" charset="0"/>
                <a:ea typeface="SimSun" panose="02010600030101010101" pitchFamily="2" charset="-122"/>
              </a:rPr>
              <a:t> Também ocorre o processo de aceitação do produto para confirmar que ele atende aos requisitos, inclusive os de suportabilidade. As atividades previstas para a fase incluem:</a:t>
            </a:r>
            <a:endParaRPr lang="en-US" b="0">
              <a:latin typeface="Times New Roman" panose="02020603050405020304" pitchFamily="18" charset="0"/>
              <a:ea typeface="SimSun" panose="02010600030101010101" pitchFamily="2" charset="-122"/>
            </a:endParaRPr>
          </a:p>
          <a:p>
            <a:pPr indent="0" algn="just"/>
            <a:r>
              <a:rPr lang="en-US" b="0">
                <a:latin typeface="Wingdings" panose="05000000000000000000" charset="0"/>
                <a:ea typeface="SimSun" panose="02010600030101010101" pitchFamily="2" charset="-122"/>
              </a:rPr>
              <a:t>ü </a:t>
            </a:r>
            <a:r>
              <a:rPr lang="en-US" b="1">
                <a:highlight>
                  <a:srgbClr val="FFFF00"/>
                </a:highlight>
                <a:latin typeface="Times New Roman" panose="02020603050405020304" pitchFamily="18" charset="0"/>
                <a:ea typeface="SimSun" panose="02010600030101010101" pitchFamily="2" charset="-122"/>
              </a:rPr>
              <a:t>Treinamento inicial para operação e suporte ao novo produto;</a:t>
            </a:r>
            <a:r>
              <a:rPr lang="en-US" b="1">
                <a:highlight>
                  <a:srgbClr val="FFFF00"/>
                </a:highlight>
                <a:latin typeface="Wingdings" panose="05000000000000000000" charset="0"/>
                <a:ea typeface="SimSun" panose="02010600030101010101" pitchFamily="2" charset="-122"/>
              </a:rPr>
              <a:t>ü </a:t>
            </a:r>
            <a:r>
              <a:rPr lang="en-US" b="1">
                <a:highlight>
                  <a:srgbClr val="FFFF00"/>
                </a:highlight>
                <a:latin typeface="Times New Roman" panose="02020603050405020304" pitchFamily="18" charset="0"/>
                <a:ea typeface="SimSun" panose="02010600030101010101" pitchFamily="2" charset="-122"/>
              </a:rPr>
              <a:t>Desenvolvimento e entrega de todo o pacote de dados técnicos e publicações necessárias à operação e ao suporte da frota;</a:t>
            </a:r>
            <a:r>
              <a:rPr lang="en-US" b="1">
                <a:highlight>
                  <a:srgbClr val="FFFF00"/>
                </a:highlight>
                <a:latin typeface="Wingdings" panose="05000000000000000000" charset="0"/>
                <a:ea typeface="SimSun" panose="02010600030101010101" pitchFamily="2" charset="-122"/>
              </a:rPr>
              <a:t>ü </a:t>
            </a:r>
            <a:r>
              <a:rPr lang="en-US" b="1">
                <a:highlight>
                  <a:srgbClr val="FFFF00"/>
                </a:highlight>
                <a:latin typeface="Times New Roman" panose="02020603050405020304" pitchFamily="18" charset="0"/>
                <a:ea typeface="SimSun" panose="02010600030101010101" pitchFamily="2" charset="-122"/>
              </a:rPr>
              <a:t>Pacote inicial de suprimentos e equipamentos de suporte meticulosamente calculados baseados no real desempenho de suporte da aeronave;</a:t>
            </a:r>
            <a:r>
              <a:rPr lang="en-US" b="1">
                <a:highlight>
                  <a:srgbClr val="FFFF00"/>
                </a:highlight>
                <a:latin typeface="Wingdings" panose="05000000000000000000" charset="0"/>
                <a:ea typeface="SimSun" panose="02010600030101010101" pitchFamily="2" charset="-122"/>
              </a:rPr>
              <a:t>ü </a:t>
            </a:r>
            <a:r>
              <a:rPr lang="en-US" b="1">
                <a:highlight>
                  <a:srgbClr val="FFFF00"/>
                </a:highlight>
                <a:latin typeface="Times New Roman" panose="02020603050405020304" pitchFamily="18" charset="0"/>
                <a:ea typeface="SimSun" panose="02010600030101010101" pitchFamily="2" charset="-122"/>
              </a:rPr>
              <a:t>Plano e planejamento dos Serviços de manutenção;</a:t>
            </a:r>
            <a:r>
              <a:rPr lang="en-US" b="1">
                <a:highlight>
                  <a:srgbClr val="FFFF00"/>
                </a:highlight>
                <a:latin typeface="Wingdings" panose="05000000000000000000" charset="0"/>
                <a:ea typeface="SimSun" panose="02010600030101010101" pitchFamily="2" charset="-122"/>
              </a:rPr>
              <a:t>ü </a:t>
            </a:r>
            <a:r>
              <a:rPr lang="en-US" b="1">
                <a:highlight>
                  <a:srgbClr val="FFFF00"/>
                </a:highlight>
                <a:latin typeface="Times New Roman" panose="02020603050405020304" pitchFamily="18" charset="0"/>
                <a:ea typeface="SimSun" panose="02010600030101010101" pitchFamily="2" charset="-122"/>
              </a:rPr>
              <a:t>Plano e planejamento de toda a infraestrutura e instalações necessárias à operação e ao suporte do produto.</a:t>
            </a:r>
            <a:endParaRPr lang="en-US" altLang="en-US" b="1">
              <a:highlight>
                <a:srgbClr val="FFFF00"/>
              </a:highlight>
              <a:latin typeface="Times New Roman" panose="02020603050405020304" pitchFamily="18" charset="0"/>
              <a:ea typeface="SimSun" panose="02010600030101010101" pitchFamily="2" charset="-122"/>
            </a:endParaRPr>
          </a:p>
        </p:txBody>
      </p:sp>
      <p:sp>
        <p:nvSpPr>
          <p:cNvPr id="4" name="Espaço Reservado para Rodapé 3"/>
          <p:cNvSpPr>
            <a:spLocks noGrp="1"/>
          </p:cNvSpPr>
          <p:nvPr>
            <p:ph type="ftr" sz="quarter" idx="11"/>
          </p:nvPr>
        </p:nvSpPr>
        <p:spPr/>
        <p:txBody>
          <a:bodyPr/>
          <a:p>
            <a:r>
              <a:rPr lang="en-US"/>
              <a:t>Prof Dr Fernando T. M. Abrahão AeroLogLab-ITA</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tângulo 69"/>
          <p:cNvSpPr/>
          <p:nvPr/>
        </p:nvSpPr>
        <p:spPr>
          <a:xfrm>
            <a:off x="8413751" y="5378451"/>
            <a:ext cx="3349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102426" name="CaixaDeTexto 70"/>
          <p:cNvSpPr txBox="1">
            <a:spLocks noChangeArrowheads="1"/>
          </p:cNvSpPr>
          <p:nvPr/>
        </p:nvSpPr>
        <p:spPr bwMode="auto">
          <a:xfrm>
            <a:off x="1160145" y="5150486"/>
            <a:ext cx="91440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600" dirty="0" err="1"/>
              <a:t>Figura 05   </a:t>
            </a:r>
            <a:endParaRPr lang="pt-BR" altLang="en-US" sz="1600" dirty="0" err="1"/>
          </a:p>
          <a:p>
            <a:pPr algn="ctr"/>
            <a:r>
              <a:rPr lang="pt-BR" altLang="en-US" sz="1600" dirty="0" err="1"/>
              <a:t>Supportability</a:t>
            </a:r>
            <a:r>
              <a:rPr lang="pt-BR" altLang="en-US" sz="1600" dirty="0"/>
              <a:t> </a:t>
            </a:r>
            <a:r>
              <a:rPr lang="pt-BR" altLang="en-US" sz="1600" dirty="0" err="1"/>
              <a:t>Issues</a:t>
            </a:r>
            <a:r>
              <a:rPr lang="pt-BR" altLang="en-US" sz="1600" dirty="0"/>
              <a:t> </a:t>
            </a:r>
            <a:r>
              <a:rPr lang="pt-BR" altLang="en-US" sz="1600" dirty="0" err="1" smtClean="0"/>
              <a:t>and</a:t>
            </a:r>
            <a:r>
              <a:rPr lang="pt-BR" altLang="en-US" sz="1600" dirty="0" smtClean="0"/>
              <a:t> Life </a:t>
            </a:r>
            <a:r>
              <a:rPr lang="pt-BR" altLang="en-US" sz="1600" dirty="0" err="1" smtClean="0"/>
              <a:t>Cycle</a:t>
            </a:r>
            <a:r>
              <a:rPr lang="pt-BR" altLang="en-US" sz="1600" dirty="0" smtClean="0"/>
              <a:t> </a:t>
            </a:r>
            <a:r>
              <a:rPr lang="pt-BR" altLang="en-US" sz="1600" dirty="0" err="1" smtClean="0"/>
              <a:t>Phases</a:t>
            </a:r>
            <a:r>
              <a:rPr lang="pt-BR" altLang="en-US" sz="1600" dirty="0" smtClean="0"/>
              <a:t> </a:t>
            </a:r>
            <a:endParaRPr lang="pt-BR" altLang="en-US" sz="1600" dirty="0"/>
          </a:p>
          <a:p>
            <a:pPr algn="ctr"/>
            <a:r>
              <a:rPr lang="en-US" altLang="en-US" sz="1600" dirty="0"/>
              <a:t>Source: ABRAHÃO, F.T.M.</a:t>
            </a:r>
            <a:r>
              <a:rPr lang="pt-BR" altLang="en-US" sz="1600" dirty="0"/>
              <a:t> (2022)</a:t>
            </a:r>
            <a:r>
              <a:rPr lang="en-US" altLang="en-US" sz="1600" dirty="0"/>
              <a:t>  MB-249 </a:t>
            </a:r>
            <a:r>
              <a:rPr lang="pt-BR" altLang="en-US" sz="1600" dirty="0"/>
              <a:t>Logística no Desenvolvimento, Aquisição, Serviço e Disposição de Sistemas Complexos, </a:t>
            </a:r>
            <a:r>
              <a:rPr lang="pt-BR" altLang="en-US" sz="1600" dirty="0" err="1"/>
              <a:t>Classnotes</a:t>
            </a:r>
            <a:endParaRPr lang="en-US" altLang="en-US" sz="1600" dirty="0"/>
          </a:p>
        </p:txBody>
      </p:sp>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Conector de Seta Reta 44"/>
          <p:cNvCxnSpPr/>
          <p:nvPr/>
        </p:nvCxnSpPr>
        <p:spPr>
          <a:xfrm>
            <a:off x="1713230" y="4724400"/>
            <a:ext cx="7632000" cy="20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3486150" y="1447800"/>
            <a:ext cx="495300" cy="331660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47" name="Conector de Seta Reta 46"/>
          <p:cNvCxnSpPr/>
          <p:nvPr/>
        </p:nvCxnSpPr>
        <p:spPr>
          <a:xfrm flipV="1">
            <a:off x="1771650" y="1252855"/>
            <a:ext cx="0" cy="3599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1658620" y="1529080"/>
            <a:ext cx="982345" cy="306705"/>
          </a:xfrm>
          <a:prstGeom prst="rect">
            <a:avLst/>
          </a:prstGeom>
          <a:noFill/>
        </p:spPr>
        <p:txBody>
          <a:bodyPr>
            <a:spAutoFit/>
          </a:bodyPr>
          <a:lstStyle/>
          <a:p>
            <a:pPr algn="ctr">
              <a:defRPr/>
            </a:pPr>
            <a:r>
              <a:rPr lang="en-US" sz="1400" dirty="0">
                <a:latin typeface="Times New Roman" panose="02020603050405020304" pitchFamily="18" charset="0"/>
                <a:cs typeface="Times New Roman" panose="02020603050405020304" pitchFamily="18" charset="0"/>
              </a:rPr>
              <a:t>Conce</a:t>
            </a:r>
            <a:r>
              <a:rPr lang="pt-BR" altLang="en-US" sz="1400" dirty="0">
                <a:latin typeface="Times New Roman" panose="02020603050405020304" pitchFamily="18" charset="0"/>
                <a:cs typeface="Times New Roman" panose="02020603050405020304" pitchFamily="18" charset="0"/>
              </a:rPr>
              <a:t>ito</a:t>
            </a:r>
            <a:endParaRPr lang="en-US" sz="1400" dirty="0">
              <a:latin typeface="Times New Roman" panose="02020603050405020304" pitchFamily="18" charset="0"/>
              <a:cs typeface="Times New Roman" panose="02020603050405020304" pitchFamily="18" charset="0"/>
            </a:endParaRPr>
          </a:p>
        </p:txBody>
      </p:sp>
      <p:sp>
        <p:nvSpPr>
          <p:cNvPr id="102412" name="CaixaDeTexto 14"/>
          <p:cNvSpPr txBox="1">
            <a:spLocks noChangeArrowheads="1"/>
          </p:cNvSpPr>
          <p:nvPr/>
        </p:nvSpPr>
        <p:spPr bwMode="auto">
          <a:xfrm>
            <a:off x="2529205" y="1505585"/>
            <a:ext cx="98234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P</a:t>
            </a:r>
            <a:r>
              <a:rPr lang="en-US" altLang="en-US" sz="1400">
                <a:latin typeface="Times New Roman" panose="02020603050405020304" pitchFamily="18" charset="0"/>
                <a:cs typeface="Times New Roman" panose="02020603050405020304" pitchFamily="18" charset="0"/>
              </a:rPr>
              <a:t> &amp; </a:t>
            </a:r>
            <a:r>
              <a:rPr lang="pt-BR" altLang="en-US" sz="1400">
                <a:latin typeface="Times New Roman" panose="02020603050405020304" pitchFamily="18" charset="0"/>
                <a:cs typeface="Times New Roman" panose="02020603050405020304" pitchFamily="18" charset="0"/>
              </a:rPr>
              <a:t>D</a:t>
            </a:r>
            <a:endParaRPr lang="pt-BR" altLang="en-US" sz="1400">
              <a:latin typeface="Times New Roman" panose="02020603050405020304" pitchFamily="18" charset="0"/>
              <a:cs typeface="Times New Roman" panose="02020603050405020304" pitchFamily="18" charset="0"/>
            </a:endParaRPr>
          </a:p>
        </p:txBody>
      </p:sp>
      <p:sp>
        <p:nvSpPr>
          <p:cNvPr id="102413" name="CaixaDeTexto 15"/>
          <p:cNvSpPr txBox="1">
            <a:spLocks noChangeArrowheads="1"/>
          </p:cNvSpPr>
          <p:nvPr/>
        </p:nvSpPr>
        <p:spPr bwMode="auto">
          <a:xfrm>
            <a:off x="3412490" y="1411605"/>
            <a:ext cx="130429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Produ</a:t>
            </a:r>
            <a:r>
              <a:rPr lang="pt-BR" altLang="en-US" sz="1400">
                <a:latin typeface="Times New Roman" panose="02020603050405020304" pitchFamily="18" charset="0"/>
                <a:cs typeface="Times New Roman" panose="02020603050405020304" pitchFamily="18" charset="0"/>
              </a:rPr>
              <a:t>ção</a:t>
            </a:r>
            <a:endParaRPr lang="en-US" altLang="en-US" sz="1400">
              <a:latin typeface="Times New Roman" panose="02020603050405020304" pitchFamily="18" charset="0"/>
              <a:cs typeface="Times New Roman" panose="02020603050405020304" pitchFamily="18" charset="0"/>
            </a:endParaRPr>
          </a:p>
        </p:txBody>
      </p:sp>
      <p:sp>
        <p:nvSpPr>
          <p:cNvPr id="102414" name="CaixaDeTexto 16"/>
          <p:cNvSpPr txBox="1">
            <a:spLocks noChangeArrowheads="1"/>
          </p:cNvSpPr>
          <p:nvPr/>
        </p:nvSpPr>
        <p:spPr bwMode="auto">
          <a:xfrm>
            <a:off x="6269355" y="1408430"/>
            <a:ext cx="17576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Opera</a:t>
            </a:r>
            <a:r>
              <a:rPr lang="pt-BR" altLang="en-US" sz="1400">
                <a:latin typeface="Times New Roman" panose="02020603050405020304" pitchFamily="18" charset="0"/>
                <a:cs typeface="Times New Roman" panose="02020603050405020304" pitchFamily="18" charset="0"/>
              </a:rPr>
              <a:t>ção e Suporte</a:t>
            </a:r>
            <a:endParaRPr lang="en-US" altLang="en-US" sz="1400">
              <a:latin typeface="Times New Roman" panose="02020603050405020304" pitchFamily="18" charset="0"/>
              <a:cs typeface="Times New Roman" panose="02020603050405020304" pitchFamily="18" charset="0"/>
            </a:endParaRPr>
          </a:p>
        </p:txBody>
      </p:sp>
      <p:sp>
        <p:nvSpPr>
          <p:cNvPr id="102415" name="CaixaDeTexto 17"/>
          <p:cNvSpPr txBox="1">
            <a:spLocks noChangeArrowheads="1"/>
          </p:cNvSpPr>
          <p:nvPr/>
        </p:nvSpPr>
        <p:spPr bwMode="auto">
          <a:xfrm>
            <a:off x="7990205" y="1434465"/>
            <a:ext cx="10541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Descarte</a:t>
            </a:r>
            <a:endParaRPr lang="pt-BR" altLang="en-US" sz="1400">
              <a:latin typeface="Times New Roman" panose="02020603050405020304" pitchFamily="18" charset="0"/>
              <a:cs typeface="Times New Roman" panose="02020603050405020304" pitchFamily="18" charset="0"/>
            </a:endParaRPr>
          </a:p>
        </p:txBody>
      </p:sp>
      <p:sp>
        <p:nvSpPr>
          <p:cNvPr id="59" name="Retângulo 58"/>
          <p:cNvSpPr/>
          <p:nvPr/>
        </p:nvSpPr>
        <p:spPr>
          <a:xfrm>
            <a:off x="4667885" y="1452245"/>
            <a:ext cx="1496695" cy="328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2418" name="CaixaDeTexto 20"/>
          <p:cNvSpPr txBox="1">
            <a:spLocks noChangeArrowheads="1"/>
          </p:cNvSpPr>
          <p:nvPr/>
        </p:nvSpPr>
        <p:spPr bwMode="auto">
          <a:xfrm>
            <a:off x="4775200" y="1434465"/>
            <a:ext cx="12071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400">
                <a:latin typeface="Times New Roman" panose="02020603050405020304" pitchFamily="18" charset="0"/>
                <a:cs typeface="Times New Roman" panose="02020603050405020304" pitchFamily="18" charset="0"/>
              </a:rPr>
              <a:t>Implantação</a:t>
            </a:r>
            <a:endParaRPr lang="pt-BR" altLang="en-US" sz="1400">
              <a:latin typeface="Times New Roman" panose="02020603050405020304" pitchFamily="18" charset="0"/>
              <a:cs typeface="Times New Roman" panose="02020603050405020304" pitchFamily="18" charset="0"/>
            </a:endParaRPr>
          </a:p>
        </p:txBody>
      </p:sp>
      <p:sp>
        <p:nvSpPr>
          <p:cNvPr id="102421" name="CaixaDeTexto 26"/>
          <p:cNvSpPr txBox="1">
            <a:spLocks noChangeArrowheads="1"/>
          </p:cNvSpPr>
          <p:nvPr/>
        </p:nvSpPr>
        <p:spPr bwMode="auto">
          <a:xfrm>
            <a:off x="7966710" y="4819015"/>
            <a:ext cx="14979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600">
                <a:latin typeface="Times New Roman" panose="02020603050405020304" pitchFamily="18" charset="0"/>
                <a:cs typeface="Times New Roman" panose="02020603050405020304" pitchFamily="18" charset="0"/>
              </a:rPr>
              <a:t>Ciclo de Vida</a:t>
            </a:r>
            <a:endParaRPr lang="pt-BR" altLang="en-US" sz="1600">
              <a:latin typeface="Times New Roman" panose="02020603050405020304" pitchFamily="18" charset="0"/>
              <a:cs typeface="Times New Roman" panose="02020603050405020304" pitchFamily="18" charset="0"/>
            </a:endParaRPr>
          </a:p>
        </p:txBody>
      </p:sp>
      <p:cxnSp>
        <p:nvCxnSpPr>
          <p:cNvPr id="67" name="Conector Reto 66"/>
          <p:cNvCxnSpPr/>
          <p:nvPr/>
        </p:nvCxnSpPr>
        <p:spPr>
          <a:xfrm>
            <a:off x="1684655" y="2242185"/>
            <a:ext cx="799211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tângulo 68"/>
          <p:cNvSpPr/>
          <p:nvPr/>
        </p:nvSpPr>
        <p:spPr>
          <a:xfrm>
            <a:off x="8450580" y="1260475"/>
            <a:ext cx="336550" cy="14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Times New Roman" panose="02020603050405020304" pitchFamily="18" charset="0"/>
              <a:cs typeface="Times New Roman" panose="02020603050405020304" pitchFamily="18" charset="0"/>
            </a:endParaRPr>
          </a:p>
        </p:txBody>
      </p:sp>
      <p:cxnSp>
        <p:nvCxnSpPr>
          <p:cNvPr id="2" name="Conector de Seta Reta 1"/>
          <p:cNvCxnSpPr/>
          <p:nvPr/>
        </p:nvCxnSpPr>
        <p:spPr>
          <a:xfrm flipV="1">
            <a:off x="2508250"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Conector de Seta Reta 2"/>
          <p:cNvCxnSpPr/>
          <p:nvPr/>
        </p:nvCxnSpPr>
        <p:spPr>
          <a:xfrm flipV="1">
            <a:off x="3507105"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Conector de Seta Reta 3"/>
          <p:cNvCxnSpPr/>
          <p:nvPr/>
        </p:nvCxnSpPr>
        <p:spPr>
          <a:xfrm flipV="1">
            <a:off x="4673600" y="1440815"/>
            <a:ext cx="0" cy="3275965"/>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Conector de Seta Reta 4"/>
          <p:cNvCxnSpPr/>
          <p:nvPr/>
        </p:nvCxnSpPr>
        <p:spPr>
          <a:xfrm flipV="1">
            <a:off x="7990205" y="1452245"/>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2898140" y="3512185"/>
            <a:ext cx="228600" cy="209550"/>
          </a:xfrm>
          <a:prstGeom prst="ellipse">
            <a:avLst/>
          </a:prstGeom>
        </p:spPr>
        <p:style>
          <a:lnRef idx="2">
            <a:schemeClr val="dk1"/>
          </a:lnRef>
          <a:fillRef idx="1">
            <a:schemeClr val="lt1"/>
          </a:fillRef>
          <a:effectRef idx="0">
            <a:schemeClr val="dk1"/>
          </a:effectRef>
          <a:fontRef idx="minor">
            <a:schemeClr val="dk1"/>
          </a:fontRef>
        </p:style>
        <p:txBody>
          <a:bodyPr rtlCol="0" anchor="ctr"/>
          <a:p>
            <a:pPr algn="ctr"/>
            <a:r>
              <a:rPr lang="pt-BR" altLang="en-US" sz="1400">
                <a:latin typeface="Times New Roman" panose="02020603050405020304" pitchFamily="18" charset="0"/>
                <a:cs typeface="Times New Roman" panose="02020603050405020304" pitchFamily="18" charset="0"/>
              </a:rPr>
              <a:t>1</a:t>
            </a:r>
            <a:endParaRPr lang="pt-BR" altLang="en-US" sz="1400">
              <a:latin typeface="Times New Roman" panose="02020603050405020304" pitchFamily="18" charset="0"/>
              <a:cs typeface="Times New Roman" panose="02020603050405020304" pitchFamily="18" charset="0"/>
            </a:endParaRPr>
          </a:p>
        </p:txBody>
      </p:sp>
      <p:sp>
        <p:nvSpPr>
          <p:cNvPr id="19" name="Forma livre 18"/>
          <p:cNvSpPr/>
          <p:nvPr/>
        </p:nvSpPr>
        <p:spPr>
          <a:xfrm>
            <a:off x="1768475" y="2240280"/>
            <a:ext cx="2905125" cy="247650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latin typeface="Times New Roman" panose="02020603050405020304" pitchFamily="18" charset="0"/>
              <a:cs typeface="Times New Roman" panose="02020603050405020304" pitchFamily="18" charset="0"/>
            </a:endParaRPr>
          </a:p>
        </p:txBody>
      </p:sp>
      <p:sp>
        <p:nvSpPr>
          <p:cNvPr id="102419" name="CaixaDeTexto 21"/>
          <p:cNvSpPr txBox="1">
            <a:spLocks noChangeArrowheads="1"/>
          </p:cNvSpPr>
          <p:nvPr/>
        </p:nvSpPr>
        <p:spPr bwMode="auto">
          <a:xfrm>
            <a:off x="659765" y="3018155"/>
            <a:ext cx="2032635" cy="737235"/>
          </a:xfrm>
          <a:prstGeom prst="rect">
            <a:avLst/>
          </a:prstGeom>
          <a:solidFill>
            <a:schemeClr val="bg1"/>
          </a:solidFill>
          <a:ln w="9525">
            <a:solidFill>
              <a:schemeClr val="tx1"/>
            </a:solidFill>
            <a:miter lim="800000"/>
          </a:ln>
        </p:spPr>
        <p:txBody>
          <a:bodyPr wrap="square">
            <a:spAutoFit/>
          </a:bodyPr>
          <a:lstStyle/>
          <a:p>
            <a:pPr algn="ctr"/>
            <a:r>
              <a:rPr lang="pt-BR" altLang="en-US" sz="1400">
                <a:ln>
                  <a:noFill/>
                </a:ln>
                <a:latin typeface="Times New Roman" panose="02020603050405020304" pitchFamily="18" charset="0"/>
                <a:cs typeface="Times New Roman" panose="02020603050405020304" pitchFamily="18" charset="0"/>
              </a:rPr>
              <a:t>Curva desejável de desenvolvimento e maturidade de </a:t>
            </a:r>
            <a:r>
              <a:rPr lang="en-US" altLang="en-US" sz="1400">
                <a:ln>
                  <a:noFill/>
                </a:ln>
                <a:latin typeface="Times New Roman" panose="02020603050405020304" pitchFamily="18" charset="0"/>
                <a:cs typeface="Times New Roman" panose="02020603050405020304" pitchFamily="18" charset="0"/>
              </a:rPr>
              <a:t>RAMS</a:t>
            </a:r>
            <a:endParaRPr lang="en-US" altLang="en-US" sz="1400">
              <a:ln>
                <a:noFill/>
              </a:ln>
              <a:latin typeface="Times New Roman" panose="02020603050405020304" pitchFamily="18" charset="0"/>
              <a:cs typeface="Times New Roman" panose="02020603050405020304" pitchFamily="18" charset="0"/>
            </a:endParaRPr>
          </a:p>
        </p:txBody>
      </p:sp>
      <p:cxnSp>
        <p:nvCxnSpPr>
          <p:cNvPr id="23" name="Conector em curva 74"/>
          <p:cNvCxnSpPr/>
          <p:nvPr/>
        </p:nvCxnSpPr>
        <p:spPr>
          <a:xfrm flipV="1">
            <a:off x="1757680" y="2263775"/>
            <a:ext cx="2880360" cy="2435225"/>
          </a:xfrm>
          <a:prstGeom prst="curvedConnector3">
            <a:avLst>
              <a:gd name="adj1" fmla="val 50022"/>
            </a:avLst>
          </a:prstGeom>
          <a:ln w="158750">
            <a:solidFill>
              <a:schemeClr val="tx1">
                <a:lumMod val="95000"/>
                <a:lumOff val="5000"/>
                <a:alpha val="27843"/>
              </a:schemeClr>
            </a:solidFill>
          </a:ln>
        </p:spPr>
        <p:style>
          <a:lnRef idx="3">
            <a:schemeClr val="accent2"/>
          </a:lnRef>
          <a:fillRef idx="0">
            <a:schemeClr val="accent2"/>
          </a:fillRef>
          <a:effectRef idx="2">
            <a:schemeClr val="accent2"/>
          </a:effectRef>
          <a:fontRef idx="minor">
            <a:schemeClr val="tx1"/>
          </a:fontRef>
        </p:style>
      </p:cxnSp>
      <p:cxnSp>
        <p:nvCxnSpPr>
          <p:cNvPr id="11" name="Conector de Seta Reta 10"/>
          <p:cNvCxnSpPr/>
          <p:nvPr/>
        </p:nvCxnSpPr>
        <p:spPr>
          <a:xfrm flipH="1" flipV="1">
            <a:off x="8924925" y="1699895"/>
            <a:ext cx="95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9058275" y="2331720"/>
            <a:ext cx="3175"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7"/>
          <p:cNvSpPr txBox="1">
            <a:spLocks noChangeArrowheads="1"/>
          </p:cNvSpPr>
          <p:nvPr/>
        </p:nvSpPr>
        <p:spPr bwMode="auto">
          <a:xfrm>
            <a:off x="8980170" y="1715770"/>
            <a:ext cx="6965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Bom</a:t>
            </a:r>
            <a:endParaRPr lang="pt-BR" altLang="en-US" sz="1400">
              <a:latin typeface="Times New Roman" panose="02020603050405020304" pitchFamily="18" charset="0"/>
              <a:cs typeface="Times New Roman" panose="02020603050405020304" pitchFamily="18" charset="0"/>
            </a:endParaRPr>
          </a:p>
        </p:txBody>
      </p:sp>
      <p:sp>
        <p:nvSpPr>
          <p:cNvPr id="14" name="CaixaDeTexto 17"/>
          <p:cNvSpPr txBox="1">
            <a:spLocks noChangeArrowheads="1"/>
          </p:cNvSpPr>
          <p:nvPr/>
        </p:nvSpPr>
        <p:spPr bwMode="auto">
          <a:xfrm>
            <a:off x="9061450" y="2331720"/>
            <a:ext cx="6965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Não Bom</a:t>
            </a:r>
            <a:endParaRPr lang="pt-BR" altLang="en-US" sz="1400">
              <a:latin typeface="Times New Roman" panose="02020603050405020304" pitchFamily="18" charset="0"/>
              <a:cs typeface="Times New Roman" panose="02020603050405020304" pitchFamily="18" charset="0"/>
            </a:endParaRPr>
          </a:p>
        </p:txBody>
      </p:sp>
      <p:sp>
        <p:nvSpPr>
          <p:cNvPr id="18" name="Forma livre 17"/>
          <p:cNvSpPr/>
          <p:nvPr/>
        </p:nvSpPr>
        <p:spPr bwMode="auto">
          <a:xfrm rot="21420000">
            <a:off x="4665345" y="2132330"/>
            <a:ext cx="4210050"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p>
            <a:endParaRPr lang="en-US" sz="1400"/>
          </a:p>
        </p:txBody>
      </p:sp>
      <p:sp>
        <p:nvSpPr>
          <p:cNvPr id="20" name="Retângulo arredondado 19"/>
          <p:cNvSpPr/>
          <p:nvPr/>
        </p:nvSpPr>
        <p:spPr>
          <a:xfrm>
            <a:off x="4574540" y="1167765"/>
            <a:ext cx="3526790" cy="2477135"/>
          </a:xfrm>
          <a:prstGeom prst="roundRect">
            <a:avLst/>
          </a:prstGeom>
          <a:noFill/>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 name="Espaço Reservado para Rodapé 6"/>
          <p:cNvSpPr>
            <a:spLocks noGrp="1"/>
          </p:cNvSpPr>
          <p:nvPr>
            <p:ph type="ftr" sz="quarter" idx="11"/>
          </p:nvPr>
        </p:nvSpPr>
        <p:spPr/>
        <p:txBody>
          <a:bodyPr/>
          <a:p>
            <a:r>
              <a:rPr lang="en-US"/>
              <a:t>Prof Dr Fernando T. M. Abrahão AeroLogLab-ITA</a:t>
            </a:r>
            <a:endParaRPr lang="en-US"/>
          </a:p>
        </p:txBody>
      </p:sp>
      <p:sp>
        <p:nvSpPr>
          <p:cNvPr id="8" name="CaixaDeTexto 5"/>
          <p:cNvSpPr txBox="1">
            <a:spLocks noChangeArrowheads="1"/>
          </p:cNvSpPr>
          <p:nvPr/>
        </p:nvSpPr>
        <p:spPr bwMode="auto">
          <a:xfrm>
            <a:off x="151130" y="1881506"/>
            <a:ext cx="15621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sym typeface="+mn-ea"/>
              </a:rPr>
              <a:t>Relação Custo Benefício esperada do produto</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Caixa de Texto 99"/>
          <p:cNvSpPr txBox="1"/>
          <p:nvPr/>
        </p:nvSpPr>
        <p:spPr>
          <a:xfrm>
            <a:off x="822325" y="1030605"/>
            <a:ext cx="10739755" cy="4523105"/>
          </a:xfrm>
          <a:prstGeom prst="rect">
            <a:avLst/>
          </a:prstGeom>
          <a:noFill/>
          <a:ln w="9525">
            <a:noFill/>
          </a:ln>
        </p:spPr>
        <p:txBody>
          <a:bodyPr wrap="square">
            <a:spAutoFit/>
          </a:bodyPr>
          <a:p>
            <a:pPr indent="0" algn="just"/>
            <a:r>
              <a:rPr lang="en-US">
                <a:latin typeface="Times New Roman" panose="02020603050405020304" pitchFamily="18" charset="0"/>
                <a:ea typeface="SimSun" panose="02010600030101010101" pitchFamily="2" charset="-122"/>
              </a:rPr>
              <a:t>The </a:t>
            </a:r>
            <a:r>
              <a:rPr lang="en-US" b="1">
                <a:highlight>
                  <a:srgbClr val="FFFF00"/>
                </a:highlight>
                <a:latin typeface="Times New Roman" panose="02020603050405020304" pitchFamily="18" charset="0"/>
                <a:ea typeface="SimSun" panose="02010600030101010101" pitchFamily="2" charset="-122"/>
              </a:rPr>
              <a:t>Operation and Support phase is the reason for the aeronautical product.</a:t>
            </a:r>
            <a:r>
              <a:rPr lang="en-US">
                <a:latin typeface="Times New Roman" panose="02020603050405020304" pitchFamily="18" charset="0"/>
                <a:ea typeface="SimSun" panose="02010600030101010101" pitchFamily="2" charset="-122"/>
              </a:rPr>
              <a:t> It is to be expected that the product works according to the requirements that originated it, including RAM</a:t>
            </a:r>
            <a:r>
              <a:rPr lang="pt-BR" altLang="en-US">
                <a:latin typeface="Times New Roman" panose="02020603050405020304" pitchFamily="18" charset="0"/>
                <a:ea typeface="SimSun" panose="02010600030101010101" pitchFamily="2" charset="-122"/>
              </a:rPr>
              <a:t>-C</a:t>
            </a:r>
            <a:r>
              <a:rPr lang="en-US">
                <a:latin typeface="Times New Roman" panose="02020603050405020304" pitchFamily="18" charset="0"/>
                <a:ea typeface="SimSun" panose="02010600030101010101" pitchFamily="2" charset="-122"/>
              </a:rPr>
              <a:t>. </a:t>
            </a:r>
            <a:r>
              <a:rPr lang="en-US" b="1">
                <a:highlight>
                  <a:srgbClr val="FFFF00"/>
                </a:highlight>
                <a:latin typeface="Times New Roman" panose="02020603050405020304" pitchFamily="18" charset="0"/>
                <a:ea typeface="SimSun" panose="02010600030101010101" pitchFamily="2" charset="-122"/>
              </a:rPr>
              <a:t>The cost-benefit ratio of the aircraft (or the fleet) must be the best possible, or at least reach this maximum as quickly as possible and for as long as possible within the phase.</a:t>
            </a:r>
            <a:endParaRPr lang="en-US" b="1">
              <a:highlight>
                <a:srgbClr val="FFFF00"/>
              </a:highlight>
              <a:latin typeface="Times New Roman" panose="02020603050405020304" pitchFamily="18" charset="0"/>
              <a:ea typeface="SimSun" panose="02010600030101010101" pitchFamily="2" charset="-122"/>
            </a:endParaRPr>
          </a:p>
          <a:p>
            <a:pPr indent="0" algn="just"/>
            <a:endParaRPr lang="en-US">
              <a:latin typeface="Times New Roman" panose="02020603050405020304" pitchFamily="18" charset="0"/>
              <a:ea typeface="SimSun" panose="02010600030101010101" pitchFamily="2" charset="-122"/>
            </a:endParaRPr>
          </a:p>
          <a:p>
            <a:pPr indent="0" algn="just"/>
            <a:r>
              <a:rPr lang="en-US">
                <a:latin typeface="Times New Roman" panose="02020603050405020304" pitchFamily="18" charset="0"/>
                <a:ea typeface="SimSun" panose="02010600030101010101" pitchFamily="2" charset="-122"/>
              </a:rPr>
              <a:t>The operation of the product itself requires a number of service deliverables that need to be both operationally and cost effective.</a:t>
            </a:r>
            <a:endParaRPr lang="en-US">
              <a:latin typeface="Times New Roman" panose="02020603050405020304" pitchFamily="18" charset="0"/>
              <a:ea typeface="SimSun" panose="02010600030101010101" pitchFamily="2" charset="-122"/>
            </a:endParaRPr>
          </a:p>
          <a:p>
            <a:pPr indent="0" algn="just"/>
            <a:r>
              <a:rPr lang="en-US" b="1">
                <a:highlight>
                  <a:srgbClr val="FFFF00"/>
                </a:highlight>
                <a:latin typeface="Times New Roman" panose="02020603050405020304" pitchFamily="18" charset="0"/>
                <a:ea typeface="SimSun" panose="02010600030101010101" pitchFamily="2" charset="-122"/>
              </a:rPr>
              <a:t>Even if the product is delivered mature in terms of RAM</a:t>
            </a:r>
            <a:r>
              <a:rPr lang="pt-BR" altLang="en-US" b="1">
                <a:highlight>
                  <a:srgbClr val="FFFF00"/>
                </a:highlight>
                <a:latin typeface="Times New Roman" panose="02020603050405020304" pitchFamily="18" charset="0"/>
                <a:ea typeface="SimSun" panose="02010600030101010101" pitchFamily="2" charset="-122"/>
              </a:rPr>
              <a:t>-C</a:t>
            </a:r>
            <a:r>
              <a:rPr lang="en-US" b="1">
                <a:highlight>
                  <a:srgbClr val="FFFF00"/>
                </a:highlight>
                <a:latin typeface="Times New Roman" panose="02020603050405020304" pitchFamily="18" charset="0"/>
                <a:ea typeface="SimSun" panose="02010600030101010101" pitchFamily="2" charset="-122"/>
              </a:rPr>
              <a:t> factors, degradations in the cost-effectiveness of product support are expected throughout the phase that need to be controlled.</a:t>
            </a:r>
            <a:r>
              <a:rPr lang="en-US">
                <a:latin typeface="Times New Roman" panose="02020603050405020304" pitchFamily="18" charset="0"/>
                <a:ea typeface="SimSun" panose="02010600030101010101" pitchFamily="2" charset="-122"/>
              </a:rPr>
              <a:t> An example of degradation that is present in practically all cases is that of obsolescence, whether logistical or operational (one when the necessary items are no longer available and the other is when a component, even available on the market, no longer meets the to a function.</a:t>
            </a:r>
            <a:endParaRPr lang="en-US">
              <a:latin typeface="Times New Roman" panose="02020603050405020304" pitchFamily="18" charset="0"/>
              <a:ea typeface="SimSun" panose="02010600030101010101" pitchFamily="2" charset="-122"/>
            </a:endParaRPr>
          </a:p>
          <a:p>
            <a:pPr indent="0" algn="just"/>
            <a:endParaRPr lang="en-US">
              <a:latin typeface="Times New Roman" panose="02020603050405020304" pitchFamily="18" charset="0"/>
              <a:ea typeface="SimSun" panose="02010600030101010101" pitchFamily="2" charset="-122"/>
            </a:endParaRPr>
          </a:p>
          <a:p>
            <a:pPr indent="0" algn="just"/>
            <a:r>
              <a:rPr lang="en-US">
                <a:latin typeface="Times New Roman" panose="02020603050405020304" pitchFamily="18" charset="0"/>
                <a:ea typeface="SimSun" panose="02010600030101010101" pitchFamily="2" charset="-122"/>
              </a:rPr>
              <a:t>Hence </a:t>
            </a:r>
            <a:r>
              <a:rPr lang="en-US" b="1">
                <a:highlight>
                  <a:srgbClr val="FFFF00"/>
                </a:highlight>
                <a:latin typeface="Times New Roman" panose="02020603050405020304" pitchFamily="18" charset="0"/>
                <a:ea typeface="SimSun" panose="02010600030101010101" pitchFamily="2" charset="-122"/>
              </a:rPr>
              <a:t>the need to monitor RAM</a:t>
            </a:r>
            <a:r>
              <a:rPr lang="pt-BR" altLang="en-US" b="1">
                <a:highlight>
                  <a:srgbClr val="FFFF00"/>
                </a:highlight>
                <a:latin typeface="Times New Roman" panose="02020603050405020304" pitchFamily="18" charset="0"/>
                <a:ea typeface="SimSun" panose="02010600030101010101" pitchFamily="2" charset="-122"/>
              </a:rPr>
              <a:t>-C</a:t>
            </a:r>
            <a:r>
              <a:rPr lang="en-US" b="1">
                <a:highlight>
                  <a:srgbClr val="FFFF00"/>
                </a:highlight>
                <a:latin typeface="Times New Roman" panose="02020603050405020304" pitchFamily="18" charset="0"/>
                <a:ea typeface="SimSun" panose="02010600030101010101" pitchFamily="2" charset="-122"/>
              </a:rPr>
              <a:t> performance throughout the Operation and Support phase in order to be able, in the most opportune time possible, to decide on modifications and eventual improvements that the aircraft or fleet of aircraft may need.</a:t>
            </a:r>
            <a:endParaRPr lang="en-US" b="1">
              <a:highlight>
                <a:srgbClr val="FFFF00"/>
              </a:highlight>
              <a:latin typeface="Times New Roman" panose="02020603050405020304" pitchFamily="18" charset="0"/>
              <a:ea typeface="SimSun" panose="02010600030101010101" pitchFamily="2" charset="-122"/>
            </a:endParaRPr>
          </a:p>
        </p:txBody>
      </p:sp>
      <p:sp>
        <p:nvSpPr>
          <p:cNvPr id="4" name="Espaço Reservado para Rodapé 3"/>
          <p:cNvSpPr>
            <a:spLocks noGrp="1"/>
          </p:cNvSpPr>
          <p:nvPr>
            <p:ph type="ftr" sz="quarter" idx="11"/>
          </p:nvPr>
        </p:nvSpPr>
        <p:spPr/>
        <p:txBody>
          <a:bodyPr/>
          <a:p>
            <a:r>
              <a:rPr lang="en-US"/>
              <a:t>Prof Dr Fernando T. M. Abrahão AeroLogLab-ITA</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Espaço Reservado para Conteúdo 6"/>
          <p:cNvPicPr>
            <a:picLocks noChangeAspect="1"/>
          </p:cNvPicPr>
          <p:nvPr>
            <p:ph idx="1"/>
          </p:nvPr>
        </p:nvPicPr>
        <p:blipFill>
          <a:blip r:embed="rId1"/>
          <a:stretch>
            <a:fillRect/>
          </a:stretch>
        </p:blipFill>
        <p:spPr>
          <a:xfrm>
            <a:off x="1169035" y="611505"/>
            <a:ext cx="9289415" cy="5018405"/>
          </a:xfrm>
          <a:prstGeom prst="rect">
            <a:avLst/>
          </a:prstGeom>
        </p:spPr>
      </p:pic>
      <p:sp>
        <p:nvSpPr>
          <p:cNvPr id="8" name="Caixa de Texto 7"/>
          <p:cNvSpPr txBox="1"/>
          <p:nvPr/>
        </p:nvSpPr>
        <p:spPr>
          <a:xfrm>
            <a:off x="4540250" y="2840355"/>
            <a:ext cx="2012315" cy="368300"/>
          </a:xfrm>
          <a:prstGeom prst="rect">
            <a:avLst/>
          </a:prstGeom>
          <a:noFill/>
        </p:spPr>
        <p:txBody>
          <a:bodyPr wrap="square" rtlCol="0">
            <a:spAutoFit/>
          </a:bodyPr>
          <a:p>
            <a:r>
              <a:rPr lang="pt-BR" altLang="en-US"/>
              <a:t>Desempenho atual</a:t>
            </a:r>
            <a:endParaRPr lang="pt-BR" altLang="en-US"/>
          </a:p>
        </p:txBody>
      </p:sp>
      <p:sp>
        <p:nvSpPr>
          <p:cNvPr id="3" name="Caixa de Texto 2"/>
          <p:cNvSpPr txBox="1"/>
          <p:nvPr/>
        </p:nvSpPr>
        <p:spPr>
          <a:xfrm>
            <a:off x="2527935" y="2032635"/>
            <a:ext cx="2012315" cy="645160"/>
          </a:xfrm>
          <a:prstGeom prst="rect">
            <a:avLst/>
          </a:prstGeom>
          <a:noFill/>
        </p:spPr>
        <p:txBody>
          <a:bodyPr wrap="square" rtlCol="0">
            <a:spAutoFit/>
          </a:bodyPr>
          <a:p>
            <a:r>
              <a:rPr lang="pt-BR" altLang="en-US"/>
              <a:t>Desempenho especificado</a:t>
            </a:r>
            <a:endParaRPr lang="pt-BR" altLang="en-US"/>
          </a:p>
        </p:txBody>
      </p:sp>
      <p:sp>
        <p:nvSpPr>
          <p:cNvPr id="4" name="Seta para a esquerda 3"/>
          <p:cNvSpPr/>
          <p:nvPr/>
        </p:nvSpPr>
        <p:spPr>
          <a:xfrm rot="1200000">
            <a:off x="2335530" y="3090545"/>
            <a:ext cx="1538605"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t-BR" altLang="en-US"/>
              <a:t>????????</a:t>
            </a:r>
            <a:endParaRPr lang="pt-B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 grpId="0"/>
      <p:bldP spid="3" grpId="1"/>
      <p:bldP spid="4" grpId="0" bldLvl="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1"/>
          <a:stretch>
            <a:fillRect/>
          </a:stretch>
        </p:blipFill>
        <p:spPr>
          <a:xfrm>
            <a:off x="-611967" y="0"/>
            <a:ext cx="13300364" cy="6858000"/>
          </a:xfrm>
          <a:prstGeom prst="rect">
            <a:avLst/>
          </a:prstGeom>
        </p:spPr>
      </p:pic>
      <p:sp>
        <p:nvSpPr>
          <p:cNvPr id="2" name="Espaço Reservado para Rodapé 1"/>
          <p:cNvSpPr>
            <a:spLocks noGrp="1"/>
          </p:cNvSpPr>
          <p:nvPr>
            <p:ph type="ftr" sz="quarter" idx="11"/>
          </p:nvPr>
        </p:nvSpPr>
        <p:spPr/>
        <p:txBody>
          <a:bodyPr/>
          <a:p>
            <a:r>
              <a:rPr lang="en-US"/>
              <a:t>Prof Dr Fernando T. M. Abrahão AeroLogLab-ITA</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tângulo 69"/>
          <p:cNvSpPr/>
          <p:nvPr/>
        </p:nvSpPr>
        <p:spPr>
          <a:xfrm>
            <a:off x="8413751" y="5378451"/>
            <a:ext cx="3349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102426" name="CaixaDeTexto 70"/>
          <p:cNvSpPr txBox="1">
            <a:spLocks noChangeArrowheads="1"/>
          </p:cNvSpPr>
          <p:nvPr/>
        </p:nvSpPr>
        <p:spPr bwMode="auto">
          <a:xfrm>
            <a:off x="1160145" y="5273676"/>
            <a:ext cx="91440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600" dirty="0" err="1"/>
              <a:t>Figura 05   </a:t>
            </a:r>
            <a:endParaRPr lang="pt-BR" altLang="en-US" sz="1600" dirty="0" err="1"/>
          </a:p>
          <a:p>
            <a:pPr algn="ctr"/>
            <a:r>
              <a:rPr lang="pt-BR" altLang="en-US" sz="1600" dirty="0" err="1"/>
              <a:t>Supportability</a:t>
            </a:r>
            <a:r>
              <a:rPr lang="pt-BR" altLang="en-US" sz="1600" dirty="0"/>
              <a:t> </a:t>
            </a:r>
            <a:r>
              <a:rPr lang="pt-BR" altLang="en-US" sz="1600" dirty="0" err="1"/>
              <a:t>Issues</a:t>
            </a:r>
            <a:r>
              <a:rPr lang="pt-BR" altLang="en-US" sz="1600" dirty="0"/>
              <a:t> </a:t>
            </a:r>
            <a:r>
              <a:rPr lang="pt-BR" altLang="en-US" sz="1600" dirty="0" err="1" smtClean="0"/>
              <a:t>and</a:t>
            </a:r>
            <a:r>
              <a:rPr lang="pt-BR" altLang="en-US" sz="1600" dirty="0" smtClean="0"/>
              <a:t> Life </a:t>
            </a:r>
            <a:r>
              <a:rPr lang="pt-BR" altLang="en-US" sz="1600" dirty="0" err="1" smtClean="0"/>
              <a:t>Cycle</a:t>
            </a:r>
            <a:r>
              <a:rPr lang="pt-BR" altLang="en-US" sz="1600" dirty="0" smtClean="0"/>
              <a:t> </a:t>
            </a:r>
            <a:r>
              <a:rPr lang="pt-BR" altLang="en-US" sz="1600" dirty="0" err="1" smtClean="0"/>
              <a:t>Phases</a:t>
            </a:r>
            <a:r>
              <a:rPr lang="pt-BR" altLang="en-US" sz="1600" dirty="0" smtClean="0"/>
              <a:t> </a:t>
            </a:r>
            <a:endParaRPr lang="pt-BR" altLang="en-US" sz="1600" dirty="0"/>
          </a:p>
          <a:p>
            <a:pPr algn="ctr"/>
            <a:r>
              <a:rPr lang="en-US" altLang="en-US" sz="1600" dirty="0"/>
              <a:t>Source: ABRAHÃO, F.T.M.</a:t>
            </a:r>
            <a:r>
              <a:rPr lang="pt-BR" altLang="en-US" sz="1600" dirty="0"/>
              <a:t> (2022)</a:t>
            </a:r>
            <a:r>
              <a:rPr lang="en-US" altLang="en-US" sz="1600" dirty="0"/>
              <a:t>  MB-249 </a:t>
            </a:r>
            <a:r>
              <a:rPr lang="pt-BR" altLang="en-US" sz="1600" dirty="0"/>
              <a:t>Logística no Desenvolvimento, Aquisição, Serviço e Disposição de Sistemas Complexos, </a:t>
            </a:r>
            <a:r>
              <a:rPr lang="pt-BR" altLang="en-US" sz="1600" dirty="0" err="1"/>
              <a:t>Classnotes</a:t>
            </a:r>
            <a:endParaRPr lang="en-US" altLang="en-US" sz="1600" dirty="0"/>
          </a:p>
        </p:txBody>
      </p:sp>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Conector de Seta Reta 44"/>
          <p:cNvCxnSpPr/>
          <p:nvPr/>
        </p:nvCxnSpPr>
        <p:spPr>
          <a:xfrm>
            <a:off x="1713230" y="4724400"/>
            <a:ext cx="7632000" cy="20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3486150" y="1447800"/>
            <a:ext cx="495300" cy="331660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47" name="Conector de Seta Reta 46"/>
          <p:cNvCxnSpPr/>
          <p:nvPr/>
        </p:nvCxnSpPr>
        <p:spPr>
          <a:xfrm flipV="1">
            <a:off x="1771650" y="1252855"/>
            <a:ext cx="0" cy="3599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1658620" y="1529080"/>
            <a:ext cx="982345" cy="306705"/>
          </a:xfrm>
          <a:prstGeom prst="rect">
            <a:avLst/>
          </a:prstGeom>
          <a:noFill/>
        </p:spPr>
        <p:txBody>
          <a:bodyPr>
            <a:spAutoFit/>
          </a:bodyPr>
          <a:lstStyle/>
          <a:p>
            <a:pPr algn="ctr">
              <a:defRPr/>
            </a:pPr>
            <a:r>
              <a:rPr lang="en-US" sz="1400" dirty="0">
                <a:latin typeface="Times New Roman" panose="02020603050405020304" pitchFamily="18" charset="0"/>
                <a:cs typeface="Times New Roman" panose="02020603050405020304" pitchFamily="18" charset="0"/>
              </a:rPr>
              <a:t>Conce</a:t>
            </a:r>
            <a:r>
              <a:rPr lang="pt-BR" altLang="en-US" sz="1400" dirty="0">
                <a:latin typeface="Times New Roman" panose="02020603050405020304" pitchFamily="18" charset="0"/>
                <a:cs typeface="Times New Roman" panose="02020603050405020304" pitchFamily="18" charset="0"/>
              </a:rPr>
              <a:t>ito</a:t>
            </a:r>
            <a:endParaRPr lang="en-US" sz="1400" dirty="0">
              <a:latin typeface="Times New Roman" panose="02020603050405020304" pitchFamily="18" charset="0"/>
              <a:cs typeface="Times New Roman" panose="02020603050405020304" pitchFamily="18" charset="0"/>
            </a:endParaRPr>
          </a:p>
        </p:txBody>
      </p:sp>
      <p:sp>
        <p:nvSpPr>
          <p:cNvPr id="102412" name="CaixaDeTexto 14"/>
          <p:cNvSpPr txBox="1">
            <a:spLocks noChangeArrowheads="1"/>
          </p:cNvSpPr>
          <p:nvPr/>
        </p:nvSpPr>
        <p:spPr bwMode="auto">
          <a:xfrm>
            <a:off x="2529205" y="1505585"/>
            <a:ext cx="98234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P</a:t>
            </a:r>
            <a:r>
              <a:rPr lang="en-US" altLang="en-US" sz="1400">
                <a:latin typeface="Times New Roman" panose="02020603050405020304" pitchFamily="18" charset="0"/>
                <a:cs typeface="Times New Roman" panose="02020603050405020304" pitchFamily="18" charset="0"/>
              </a:rPr>
              <a:t> &amp; </a:t>
            </a:r>
            <a:r>
              <a:rPr lang="pt-BR" altLang="en-US" sz="1400">
                <a:latin typeface="Times New Roman" panose="02020603050405020304" pitchFamily="18" charset="0"/>
                <a:cs typeface="Times New Roman" panose="02020603050405020304" pitchFamily="18" charset="0"/>
              </a:rPr>
              <a:t>D</a:t>
            </a:r>
            <a:endParaRPr lang="pt-BR" altLang="en-US" sz="1400">
              <a:latin typeface="Times New Roman" panose="02020603050405020304" pitchFamily="18" charset="0"/>
              <a:cs typeface="Times New Roman" panose="02020603050405020304" pitchFamily="18" charset="0"/>
            </a:endParaRPr>
          </a:p>
        </p:txBody>
      </p:sp>
      <p:sp>
        <p:nvSpPr>
          <p:cNvPr id="102413" name="CaixaDeTexto 15"/>
          <p:cNvSpPr txBox="1">
            <a:spLocks noChangeArrowheads="1"/>
          </p:cNvSpPr>
          <p:nvPr/>
        </p:nvSpPr>
        <p:spPr bwMode="auto">
          <a:xfrm>
            <a:off x="3412490" y="1411605"/>
            <a:ext cx="130429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Produ</a:t>
            </a:r>
            <a:r>
              <a:rPr lang="pt-BR" altLang="en-US" sz="1400">
                <a:latin typeface="Times New Roman" panose="02020603050405020304" pitchFamily="18" charset="0"/>
                <a:cs typeface="Times New Roman" panose="02020603050405020304" pitchFamily="18" charset="0"/>
              </a:rPr>
              <a:t>ção</a:t>
            </a:r>
            <a:endParaRPr lang="en-US" altLang="en-US" sz="1400">
              <a:latin typeface="Times New Roman" panose="02020603050405020304" pitchFamily="18" charset="0"/>
              <a:cs typeface="Times New Roman" panose="02020603050405020304" pitchFamily="18" charset="0"/>
            </a:endParaRPr>
          </a:p>
        </p:txBody>
      </p:sp>
      <p:sp>
        <p:nvSpPr>
          <p:cNvPr id="102414" name="CaixaDeTexto 16"/>
          <p:cNvSpPr txBox="1">
            <a:spLocks noChangeArrowheads="1"/>
          </p:cNvSpPr>
          <p:nvPr/>
        </p:nvSpPr>
        <p:spPr bwMode="auto">
          <a:xfrm>
            <a:off x="6269355" y="1408430"/>
            <a:ext cx="17576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Opera</a:t>
            </a:r>
            <a:r>
              <a:rPr lang="pt-BR" altLang="en-US" sz="1400">
                <a:latin typeface="Times New Roman" panose="02020603050405020304" pitchFamily="18" charset="0"/>
                <a:cs typeface="Times New Roman" panose="02020603050405020304" pitchFamily="18" charset="0"/>
              </a:rPr>
              <a:t>ção e Suporte</a:t>
            </a:r>
            <a:endParaRPr lang="en-US" altLang="en-US" sz="1400">
              <a:latin typeface="Times New Roman" panose="02020603050405020304" pitchFamily="18" charset="0"/>
              <a:cs typeface="Times New Roman" panose="02020603050405020304" pitchFamily="18" charset="0"/>
            </a:endParaRPr>
          </a:p>
        </p:txBody>
      </p:sp>
      <p:sp>
        <p:nvSpPr>
          <p:cNvPr id="102415" name="CaixaDeTexto 17"/>
          <p:cNvSpPr txBox="1">
            <a:spLocks noChangeArrowheads="1"/>
          </p:cNvSpPr>
          <p:nvPr/>
        </p:nvSpPr>
        <p:spPr bwMode="auto">
          <a:xfrm>
            <a:off x="7990205" y="1434465"/>
            <a:ext cx="10541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Descarte</a:t>
            </a:r>
            <a:endParaRPr lang="pt-BR" altLang="en-US" sz="1400">
              <a:latin typeface="Times New Roman" panose="02020603050405020304" pitchFamily="18" charset="0"/>
              <a:cs typeface="Times New Roman" panose="02020603050405020304" pitchFamily="18" charset="0"/>
            </a:endParaRPr>
          </a:p>
        </p:txBody>
      </p:sp>
      <p:sp>
        <p:nvSpPr>
          <p:cNvPr id="59" name="Retângulo 58"/>
          <p:cNvSpPr/>
          <p:nvPr/>
        </p:nvSpPr>
        <p:spPr>
          <a:xfrm>
            <a:off x="4667885" y="1452245"/>
            <a:ext cx="1496695" cy="328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2418" name="CaixaDeTexto 20"/>
          <p:cNvSpPr txBox="1">
            <a:spLocks noChangeArrowheads="1"/>
          </p:cNvSpPr>
          <p:nvPr/>
        </p:nvSpPr>
        <p:spPr bwMode="auto">
          <a:xfrm>
            <a:off x="4775200" y="1434465"/>
            <a:ext cx="12071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400">
                <a:latin typeface="Times New Roman" panose="02020603050405020304" pitchFamily="18" charset="0"/>
                <a:cs typeface="Times New Roman" panose="02020603050405020304" pitchFamily="18" charset="0"/>
              </a:rPr>
              <a:t>Implantação</a:t>
            </a:r>
            <a:endParaRPr lang="pt-BR" altLang="en-US" sz="1400">
              <a:latin typeface="Times New Roman" panose="02020603050405020304" pitchFamily="18" charset="0"/>
              <a:cs typeface="Times New Roman" panose="02020603050405020304" pitchFamily="18" charset="0"/>
            </a:endParaRPr>
          </a:p>
        </p:txBody>
      </p:sp>
      <p:sp>
        <p:nvSpPr>
          <p:cNvPr id="102421" name="CaixaDeTexto 26"/>
          <p:cNvSpPr txBox="1">
            <a:spLocks noChangeArrowheads="1"/>
          </p:cNvSpPr>
          <p:nvPr/>
        </p:nvSpPr>
        <p:spPr bwMode="auto">
          <a:xfrm>
            <a:off x="7966710" y="4819015"/>
            <a:ext cx="14979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600">
                <a:latin typeface="Times New Roman" panose="02020603050405020304" pitchFamily="18" charset="0"/>
                <a:cs typeface="Times New Roman" panose="02020603050405020304" pitchFamily="18" charset="0"/>
              </a:rPr>
              <a:t>Ciclo de Vida</a:t>
            </a:r>
            <a:endParaRPr lang="pt-BR" altLang="en-US" sz="1600">
              <a:latin typeface="Times New Roman" panose="02020603050405020304" pitchFamily="18" charset="0"/>
              <a:cs typeface="Times New Roman" panose="02020603050405020304" pitchFamily="18" charset="0"/>
            </a:endParaRPr>
          </a:p>
        </p:txBody>
      </p:sp>
      <p:cxnSp>
        <p:nvCxnSpPr>
          <p:cNvPr id="67" name="Conector Reto 66"/>
          <p:cNvCxnSpPr/>
          <p:nvPr/>
        </p:nvCxnSpPr>
        <p:spPr>
          <a:xfrm>
            <a:off x="1678305" y="2232025"/>
            <a:ext cx="799211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tângulo 68"/>
          <p:cNvSpPr/>
          <p:nvPr/>
        </p:nvSpPr>
        <p:spPr>
          <a:xfrm>
            <a:off x="8450580" y="1260475"/>
            <a:ext cx="336550" cy="14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Times New Roman" panose="02020603050405020304" pitchFamily="18" charset="0"/>
              <a:cs typeface="Times New Roman" panose="02020603050405020304" pitchFamily="18" charset="0"/>
            </a:endParaRPr>
          </a:p>
        </p:txBody>
      </p:sp>
      <p:cxnSp>
        <p:nvCxnSpPr>
          <p:cNvPr id="2" name="Conector de Seta Reta 1"/>
          <p:cNvCxnSpPr/>
          <p:nvPr/>
        </p:nvCxnSpPr>
        <p:spPr>
          <a:xfrm flipV="1">
            <a:off x="2508250"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Conector de Seta Reta 2"/>
          <p:cNvCxnSpPr/>
          <p:nvPr/>
        </p:nvCxnSpPr>
        <p:spPr>
          <a:xfrm flipV="1">
            <a:off x="3507105"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Conector de Seta Reta 3"/>
          <p:cNvCxnSpPr/>
          <p:nvPr/>
        </p:nvCxnSpPr>
        <p:spPr>
          <a:xfrm flipV="1">
            <a:off x="4673600" y="1440815"/>
            <a:ext cx="0" cy="3275965"/>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Conector de Seta Reta 4"/>
          <p:cNvCxnSpPr/>
          <p:nvPr/>
        </p:nvCxnSpPr>
        <p:spPr>
          <a:xfrm flipV="1">
            <a:off x="7990205" y="1452245"/>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2898140" y="3512185"/>
            <a:ext cx="228600" cy="209550"/>
          </a:xfrm>
          <a:prstGeom prst="ellipse">
            <a:avLst/>
          </a:prstGeom>
        </p:spPr>
        <p:style>
          <a:lnRef idx="2">
            <a:schemeClr val="dk1"/>
          </a:lnRef>
          <a:fillRef idx="1">
            <a:schemeClr val="lt1"/>
          </a:fillRef>
          <a:effectRef idx="0">
            <a:schemeClr val="dk1"/>
          </a:effectRef>
          <a:fontRef idx="minor">
            <a:schemeClr val="dk1"/>
          </a:fontRef>
        </p:style>
        <p:txBody>
          <a:bodyPr rtlCol="0" anchor="ctr"/>
          <a:p>
            <a:pPr algn="ctr"/>
            <a:r>
              <a:rPr lang="pt-BR" altLang="en-US" sz="1400">
                <a:latin typeface="Times New Roman" panose="02020603050405020304" pitchFamily="18" charset="0"/>
                <a:cs typeface="Times New Roman" panose="02020603050405020304" pitchFamily="18" charset="0"/>
              </a:rPr>
              <a:t>1</a:t>
            </a:r>
            <a:endParaRPr lang="pt-BR" altLang="en-US" sz="1400">
              <a:latin typeface="Times New Roman" panose="02020603050405020304" pitchFamily="18" charset="0"/>
              <a:cs typeface="Times New Roman" panose="02020603050405020304" pitchFamily="18" charset="0"/>
            </a:endParaRPr>
          </a:p>
        </p:txBody>
      </p:sp>
      <p:sp>
        <p:nvSpPr>
          <p:cNvPr id="19" name="Forma livre 18"/>
          <p:cNvSpPr/>
          <p:nvPr/>
        </p:nvSpPr>
        <p:spPr>
          <a:xfrm>
            <a:off x="1768475" y="2240280"/>
            <a:ext cx="2905125" cy="247650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latin typeface="Times New Roman" panose="02020603050405020304" pitchFamily="18" charset="0"/>
              <a:cs typeface="Times New Roman" panose="02020603050405020304" pitchFamily="18" charset="0"/>
            </a:endParaRPr>
          </a:p>
        </p:txBody>
      </p:sp>
      <p:sp>
        <p:nvSpPr>
          <p:cNvPr id="102419" name="CaixaDeTexto 21"/>
          <p:cNvSpPr txBox="1">
            <a:spLocks noChangeArrowheads="1"/>
          </p:cNvSpPr>
          <p:nvPr/>
        </p:nvSpPr>
        <p:spPr bwMode="auto">
          <a:xfrm>
            <a:off x="659765" y="3018155"/>
            <a:ext cx="2032635" cy="737235"/>
          </a:xfrm>
          <a:prstGeom prst="rect">
            <a:avLst/>
          </a:prstGeom>
          <a:solidFill>
            <a:schemeClr val="bg1"/>
          </a:solidFill>
          <a:ln w="9525">
            <a:solidFill>
              <a:schemeClr val="tx1"/>
            </a:solidFill>
            <a:miter lim="800000"/>
          </a:ln>
        </p:spPr>
        <p:txBody>
          <a:bodyPr wrap="square">
            <a:spAutoFit/>
          </a:bodyPr>
          <a:lstStyle/>
          <a:p>
            <a:pPr algn="ctr"/>
            <a:r>
              <a:rPr lang="pt-BR" altLang="en-US" sz="1400">
                <a:ln>
                  <a:noFill/>
                </a:ln>
                <a:latin typeface="Times New Roman" panose="02020603050405020304" pitchFamily="18" charset="0"/>
                <a:cs typeface="Times New Roman" panose="02020603050405020304" pitchFamily="18" charset="0"/>
              </a:rPr>
              <a:t>Curva desejável de desenvolvimento e maturidade de </a:t>
            </a:r>
            <a:r>
              <a:rPr lang="en-US" altLang="en-US" sz="1400">
                <a:ln>
                  <a:noFill/>
                </a:ln>
                <a:latin typeface="Times New Roman" panose="02020603050405020304" pitchFamily="18" charset="0"/>
                <a:cs typeface="Times New Roman" panose="02020603050405020304" pitchFamily="18" charset="0"/>
              </a:rPr>
              <a:t>RAMS</a:t>
            </a:r>
            <a:endParaRPr lang="en-US" altLang="en-US" sz="1400">
              <a:ln>
                <a:noFill/>
              </a:ln>
              <a:latin typeface="Times New Roman" panose="02020603050405020304" pitchFamily="18" charset="0"/>
              <a:cs typeface="Times New Roman" panose="02020603050405020304" pitchFamily="18" charset="0"/>
            </a:endParaRPr>
          </a:p>
        </p:txBody>
      </p:sp>
      <p:cxnSp>
        <p:nvCxnSpPr>
          <p:cNvPr id="23" name="Conector em curva 74"/>
          <p:cNvCxnSpPr/>
          <p:nvPr/>
        </p:nvCxnSpPr>
        <p:spPr>
          <a:xfrm flipV="1">
            <a:off x="1757680" y="2263775"/>
            <a:ext cx="2880360" cy="2435225"/>
          </a:xfrm>
          <a:prstGeom prst="curvedConnector3">
            <a:avLst>
              <a:gd name="adj1" fmla="val 50022"/>
            </a:avLst>
          </a:prstGeom>
          <a:ln w="158750">
            <a:solidFill>
              <a:schemeClr val="tx1">
                <a:lumMod val="95000"/>
                <a:lumOff val="5000"/>
                <a:alpha val="27843"/>
              </a:schemeClr>
            </a:solidFill>
          </a:ln>
        </p:spPr>
        <p:style>
          <a:lnRef idx="3">
            <a:schemeClr val="accent2"/>
          </a:lnRef>
          <a:fillRef idx="0">
            <a:schemeClr val="accent2"/>
          </a:fillRef>
          <a:effectRef idx="2">
            <a:schemeClr val="accent2"/>
          </a:effectRef>
          <a:fontRef idx="minor">
            <a:schemeClr val="tx1"/>
          </a:fontRef>
        </p:style>
      </p:cxnSp>
      <p:cxnSp>
        <p:nvCxnSpPr>
          <p:cNvPr id="11" name="Conector de Seta Reta 10"/>
          <p:cNvCxnSpPr/>
          <p:nvPr/>
        </p:nvCxnSpPr>
        <p:spPr>
          <a:xfrm flipH="1" flipV="1">
            <a:off x="8924925" y="1699895"/>
            <a:ext cx="95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9058275" y="2331720"/>
            <a:ext cx="3175"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7"/>
          <p:cNvSpPr txBox="1">
            <a:spLocks noChangeArrowheads="1"/>
          </p:cNvSpPr>
          <p:nvPr/>
        </p:nvSpPr>
        <p:spPr bwMode="auto">
          <a:xfrm>
            <a:off x="8980170" y="1715770"/>
            <a:ext cx="6965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Bom</a:t>
            </a:r>
            <a:endParaRPr lang="pt-BR" altLang="en-US" sz="1400">
              <a:latin typeface="Times New Roman" panose="02020603050405020304" pitchFamily="18" charset="0"/>
              <a:cs typeface="Times New Roman" panose="02020603050405020304" pitchFamily="18" charset="0"/>
            </a:endParaRPr>
          </a:p>
        </p:txBody>
      </p:sp>
      <p:sp>
        <p:nvSpPr>
          <p:cNvPr id="14" name="CaixaDeTexto 17"/>
          <p:cNvSpPr txBox="1">
            <a:spLocks noChangeArrowheads="1"/>
          </p:cNvSpPr>
          <p:nvPr/>
        </p:nvSpPr>
        <p:spPr bwMode="auto">
          <a:xfrm>
            <a:off x="9061450" y="2331720"/>
            <a:ext cx="6965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Não Bom</a:t>
            </a:r>
            <a:endParaRPr lang="pt-BR" altLang="en-US" sz="1400">
              <a:latin typeface="Times New Roman" panose="02020603050405020304" pitchFamily="18" charset="0"/>
              <a:cs typeface="Times New Roman" panose="02020603050405020304" pitchFamily="18" charset="0"/>
            </a:endParaRPr>
          </a:p>
        </p:txBody>
      </p:sp>
      <p:sp>
        <p:nvSpPr>
          <p:cNvPr id="18" name="Forma livre 17"/>
          <p:cNvSpPr/>
          <p:nvPr/>
        </p:nvSpPr>
        <p:spPr bwMode="auto">
          <a:xfrm rot="21420000">
            <a:off x="6886575" y="2073910"/>
            <a:ext cx="1987550"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p>
            <a:endParaRPr lang="en-US" sz="1400"/>
          </a:p>
        </p:txBody>
      </p:sp>
      <p:sp>
        <p:nvSpPr>
          <p:cNvPr id="20" name="Retângulo arredondado 19"/>
          <p:cNvSpPr/>
          <p:nvPr/>
        </p:nvSpPr>
        <p:spPr>
          <a:xfrm>
            <a:off x="4574540" y="1167765"/>
            <a:ext cx="3526790" cy="2477135"/>
          </a:xfrm>
          <a:prstGeom prst="roundRect">
            <a:avLst/>
          </a:prstGeom>
          <a:noFill/>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 name="Forma livre 6"/>
          <p:cNvSpPr/>
          <p:nvPr/>
        </p:nvSpPr>
        <p:spPr bwMode="auto">
          <a:xfrm rot="960000">
            <a:off x="4589145" y="2573020"/>
            <a:ext cx="2408555"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p>
            <a:endParaRPr lang="en-US" sz="1400"/>
          </a:p>
        </p:txBody>
      </p:sp>
      <p:cxnSp>
        <p:nvCxnSpPr>
          <p:cNvPr id="8" name="Conector Reto 7"/>
          <p:cNvCxnSpPr/>
          <p:nvPr/>
        </p:nvCxnSpPr>
        <p:spPr>
          <a:xfrm flipH="1">
            <a:off x="6891655" y="2277110"/>
            <a:ext cx="9525" cy="814705"/>
          </a:xfrm>
          <a:prstGeom prst="line">
            <a:avLst/>
          </a:prstGeom>
          <a:ln w="28575" cmpd="sng">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9" name="Espaço Reservado para Rodapé 8"/>
          <p:cNvSpPr>
            <a:spLocks noGrp="1"/>
          </p:cNvSpPr>
          <p:nvPr>
            <p:ph type="ftr" sz="quarter" idx="11"/>
          </p:nvPr>
        </p:nvSpPr>
        <p:spPr/>
        <p:txBody>
          <a:bodyPr/>
          <a:p>
            <a:r>
              <a:rPr lang="en-US"/>
              <a:t>Prof Dr Fernando T. M. Abrahão AeroLogLab-ITA</a:t>
            </a:r>
            <a:endParaRPr lang="en-US"/>
          </a:p>
        </p:txBody>
      </p:sp>
      <p:sp>
        <p:nvSpPr>
          <p:cNvPr id="10" name="CaixaDeTexto 5"/>
          <p:cNvSpPr txBox="1">
            <a:spLocks noChangeArrowheads="1"/>
          </p:cNvSpPr>
          <p:nvPr/>
        </p:nvSpPr>
        <p:spPr bwMode="auto">
          <a:xfrm>
            <a:off x="151130" y="1881506"/>
            <a:ext cx="15621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sym typeface="+mn-ea"/>
              </a:rPr>
              <a:t>Relação Custo Benefício esperada do produto</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P spid="7" grpId="0" bldLvl="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Caixa de Texto 99"/>
          <p:cNvSpPr txBox="1"/>
          <p:nvPr/>
        </p:nvSpPr>
        <p:spPr>
          <a:xfrm>
            <a:off x="766445" y="1678940"/>
            <a:ext cx="10658475" cy="4246245"/>
          </a:xfrm>
          <a:prstGeom prst="rect">
            <a:avLst/>
          </a:prstGeom>
          <a:noFill/>
          <a:ln w="9525">
            <a:noFill/>
          </a:ln>
        </p:spPr>
        <p:txBody>
          <a:bodyPr wrap="square">
            <a:spAutoFit/>
          </a:bodyPr>
          <a:p>
            <a:pPr indent="0"/>
            <a:r>
              <a:rPr lang="en-US" b="0">
                <a:latin typeface="Times New Roman" panose="02020603050405020304" pitchFamily="18" charset="0"/>
                <a:ea typeface="SimSun" panose="02010600030101010101" pitchFamily="2" charset="-122"/>
              </a:rPr>
              <a:t>A linha pontilhada em forma de dentes de serra desiguais representa a realidade esperada do desempenho de suportabilidade da aeronave na medida em que sua idade e utilização, avançam.  </a:t>
            </a:r>
            <a:r>
              <a:rPr lang="en-US" b="1">
                <a:highlight>
                  <a:srgbClr val="FFFF00"/>
                </a:highlight>
                <a:latin typeface="Times New Roman" panose="02020603050405020304" pitchFamily="18" charset="0"/>
                <a:ea typeface="SimSun" panose="02010600030101010101" pitchFamily="2" charset="-122"/>
              </a:rPr>
              <a:t>A todo instante o sistema de suporte está buscando analisar e identificar deteriorações no desempenho de suportabilidade e corrigi-las.</a:t>
            </a:r>
            <a:r>
              <a:rPr lang="en-US" b="0">
                <a:latin typeface="Times New Roman" panose="02020603050405020304" pitchFamily="18" charset="0"/>
                <a:ea typeface="SimSun" panose="02010600030101010101" pitchFamily="2" charset="-122"/>
              </a:rPr>
              <a:t> Eventualmente, com o envelhecimento da frota, é possível que a aeronave ou a frota precisem de algum tipo de melhoria de meia vida (do inglês </a:t>
            </a:r>
            <a:r>
              <a:rPr lang="en-US" b="0" i="1">
                <a:latin typeface="Times New Roman" panose="02020603050405020304" pitchFamily="18" charset="0"/>
                <a:ea typeface="SimSun" panose="02010600030101010101" pitchFamily="2" charset="-122"/>
              </a:rPr>
              <a:t>Mid Life Upgrade</a:t>
            </a:r>
            <a:r>
              <a:rPr lang="en-US" b="0">
                <a:latin typeface="Times New Roman" panose="02020603050405020304" pitchFamily="18" charset="0"/>
                <a:ea typeface="SimSun" panose="02010600030101010101" pitchFamily="2" charset="-122"/>
              </a:rPr>
              <a:t>). </a:t>
            </a:r>
            <a:endParaRPr lang="en-US" b="0">
              <a:latin typeface="Times New Roman" panose="02020603050405020304" pitchFamily="18" charset="0"/>
              <a:ea typeface="SimSun" panose="02010600030101010101" pitchFamily="2" charset="-122"/>
            </a:endParaRPr>
          </a:p>
          <a:p>
            <a:pPr indent="0"/>
            <a:endParaRPr lang="en-US" b="0">
              <a:latin typeface="Times New Roman" panose="02020603050405020304" pitchFamily="18" charset="0"/>
              <a:ea typeface="SimSun" panose="02010600030101010101" pitchFamily="2" charset="-122"/>
            </a:endParaRPr>
          </a:p>
          <a:p>
            <a:pPr indent="0"/>
            <a:r>
              <a:rPr lang="en-US" b="0">
                <a:latin typeface="Times New Roman" panose="02020603050405020304" pitchFamily="18" charset="0"/>
                <a:ea typeface="SimSun" panose="02010600030101010101" pitchFamily="2" charset="-122"/>
              </a:rPr>
              <a:t>Um exemplo poderia ser o caso da frota de KC-135 da USAF que passou por um processo de troca dos motores originais, por motores mais modernos e com melhor desempenho de RAMS.  A </a:t>
            </a:r>
            <a:r>
              <a:rPr lang="en-US" b="1">
                <a:latin typeface="Times New Roman" panose="02020603050405020304" pitchFamily="18" charset="0"/>
                <a:ea typeface="SimSun" panose="02010600030101010101" pitchFamily="2" charset="-122"/>
              </a:rPr>
              <a:t>Figura </a:t>
            </a:r>
            <a:r>
              <a:rPr lang="pt-BR" altLang="en-US" b="1">
                <a:latin typeface="Times New Roman" panose="02020603050405020304" pitchFamily="18" charset="0"/>
                <a:ea typeface="SimSun" panose="02010600030101010101" pitchFamily="2" charset="-122"/>
              </a:rPr>
              <a:t>anterior</a:t>
            </a:r>
            <a:r>
              <a:rPr lang="en-US" b="1">
                <a:latin typeface="Times New Roman" panose="02020603050405020304" pitchFamily="18" charset="0"/>
                <a:ea typeface="SimSun" panose="02010600030101010101" pitchFamily="2" charset="-122"/>
              </a:rPr>
              <a:t> </a:t>
            </a:r>
            <a:r>
              <a:rPr lang="en-US" b="0">
                <a:latin typeface="Times New Roman" panose="02020603050405020304" pitchFamily="18" charset="0"/>
                <a:ea typeface="SimSun" panose="02010600030101010101" pitchFamily="2" charset="-122"/>
              </a:rPr>
              <a:t>apresenta a fase de </a:t>
            </a:r>
            <a:r>
              <a:rPr lang="en-US" b="1">
                <a:latin typeface="Times New Roman" panose="02020603050405020304" pitchFamily="18" charset="0"/>
                <a:ea typeface="SimSun" panose="02010600030101010101" pitchFamily="2" charset="-122"/>
              </a:rPr>
              <a:t>Operações e Suporte</a:t>
            </a:r>
            <a:r>
              <a:rPr lang="en-US" b="0">
                <a:latin typeface="Times New Roman" panose="02020603050405020304" pitchFamily="18" charset="0"/>
                <a:ea typeface="SimSun" panose="02010600030101010101" pitchFamily="2" charset="-122"/>
              </a:rPr>
              <a:t> com um processo de melhoria de meia vida exemplificado do ponto de vista da sua relação custo benefício de RAMS. </a:t>
            </a:r>
            <a:r>
              <a:rPr lang="en-US" b="1">
                <a:highlight>
                  <a:srgbClr val="FFFF00"/>
                </a:highlight>
                <a:latin typeface="Times New Roman" panose="02020603050405020304" pitchFamily="18" charset="0"/>
                <a:ea typeface="SimSun" panose="02010600030101010101" pitchFamily="2" charset="-122"/>
              </a:rPr>
              <a:t> A fase precisa continuamente diagnosticar e analisar a eficácia e eficiência do suporte da aeronave (ou da frota) ao mesmo tempo em que provê todo o suporte que permita a operação continuada e econômica (de acordo com o custo beneficio de RAMS) da frota</a:t>
            </a:r>
            <a:r>
              <a:rPr lang="en-US" b="0">
                <a:latin typeface="Times New Roman" panose="02020603050405020304" pitchFamily="18" charset="0"/>
                <a:ea typeface="SimSun" panose="02010600030101010101" pitchFamily="2" charset="-122"/>
              </a:rPr>
              <a:t>.  </a:t>
            </a:r>
            <a:endParaRPr lang="en-US" b="0">
              <a:latin typeface="Times New Roman" panose="02020603050405020304" pitchFamily="18" charset="0"/>
              <a:ea typeface="SimSun" panose="02010600030101010101" pitchFamily="2" charset="-122"/>
            </a:endParaRPr>
          </a:p>
          <a:p>
            <a:pPr indent="0"/>
            <a:endParaRPr lang="en-US" b="0">
              <a:latin typeface="Times New Roman" panose="02020603050405020304" pitchFamily="18" charset="0"/>
              <a:ea typeface="SimSun" panose="02010600030101010101" pitchFamily="2" charset="-122"/>
            </a:endParaRPr>
          </a:p>
          <a:p>
            <a:pPr indent="0"/>
            <a:r>
              <a:rPr lang="en-US" b="0">
                <a:latin typeface="Times New Roman" panose="02020603050405020304" pitchFamily="18" charset="0"/>
                <a:ea typeface="SimSun" panose="02010600030101010101" pitchFamily="2" charset="-122"/>
              </a:rPr>
              <a:t>Ou seja, se os serviços necessários à suportabilidade não forem entregues de forma controlada e em tempo, as degradações da relação custo benefício vão ocorrer conforme o gráfico da mesma forma ou de forma acumulativa.</a:t>
            </a:r>
            <a:endParaRPr lang="pt-BR" altLang="en-US"/>
          </a:p>
        </p:txBody>
      </p:sp>
      <p:sp>
        <p:nvSpPr>
          <p:cNvPr id="4" name="Espaço Reservado para Rodapé 3"/>
          <p:cNvSpPr>
            <a:spLocks noGrp="1"/>
          </p:cNvSpPr>
          <p:nvPr>
            <p:ph type="ftr" sz="quarter" idx="11"/>
          </p:nvPr>
        </p:nvSpPr>
        <p:spPr/>
        <p:txBody>
          <a:bodyPr/>
          <a:p>
            <a:r>
              <a:rPr lang="en-US"/>
              <a:t>Prof Dr Fernando T. M. Abrahão AeroLogLab-ITA</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tângulo 69"/>
          <p:cNvSpPr/>
          <p:nvPr/>
        </p:nvSpPr>
        <p:spPr>
          <a:xfrm>
            <a:off x="8413751" y="5378451"/>
            <a:ext cx="3349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102426" name="CaixaDeTexto 70"/>
          <p:cNvSpPr txBox="1">
            <a:spLocks noChangeArrowheads="1"/>
          </p:cNvSpPr>
          <p:nvPr/>
        </p:nvSpPr>
        <p:spPr bwMode="auto">
          <a:xfrm>
            <a:off x="1160145" y="5218431"/>
            <a:ext cx="91440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600" dirty="0" err="1"/>
              <a:t>Figura 06   </a:t>
            </a:r>
            <a:endParaRPr lang="pt-BR" altLang="en-US" sz="1600" dirty="0" err="1"/>
          </a:p>
          <a:p>
            <a:pPr algn="ctr"/>
            <a:r>
              <a:rPr lang="pt-BR" altLang="en-US" sz="1600" dirty="0" err="1"/>
              <a:t>Supportability</a:t>
            </a:r>
            <a:r>
              <a:rPr lang="pt-BR" altLang="en-US" sz="1600" dirty="0"/>
              <a:t> </a:t>
            </a:r>
            <a:r>
              <a:rPr lang="pt-BR" altLang="en-US" sz="1600" dirty="0" err="1"/>
              <a:t>Issues</a:t>
            </a:r>
            <a:r>
              <a:rPr lang="pt-BR" altLang="en-US" sz="1600" dirty="0"/>
              <a:t> </a:t>
            </a:r>
            <a:r>
              <a:rPr lang="pt-BR" altLang="en-US" sz="1600" dirty="0" err="1" smtClean="0"/>
              <a:t>and</a:t>
            </a:r>
            <a:r>
              <a:rPr lang="pt-BR" altLang="en-US" sz="1600" dirty="0" smtClean="0"/>
              <a:t> Life </a:t>
            </a:r>
            <a:r>
              <a:rPr lang="pt-BR" altLang="en-US" sz="1600" dirty="0" err="1" smtClean="0"/>
              <a:t>Cycle</a:t>
            </a:r>
            <a:r>
              <a:rPr lang="pt-BR" altLang="en-US" sz="1600" dirty="0" smtClean="0"/>
              <a:t> </a:t>
            </a:r>
            <a:r>
              <a:rPr lang="pt-BR" altLang="en-US" sz="1600" dirty="0" err="1" smtClean="0"/>
              <a:t>Phases</a:t>
            </a:r>
            <a:r>
              <a:rPr lang="pt-BR" altLang="en-US" sz="1600" dirty="0" smtClean="0"/>
              <a:t> </a:t>
            </a:r>
            <a:endParaRPr lang="pt-BR" altLang="en-US" sz="1600" dirty="0"/>
          </a:p>
          <a:p>
            <a:pPr algn="ctr"/>
            <a:r>
              <a:rPr lang="en-US" altLang="en-US" sz="1600" dirty="0"/>
              <a:t>Source: ABRAHÃO, F.T.M.</a:t>
            </a:r>
            <a:r>
              <a:rPr lang="pt-BR" altLang="en-US" sz="1600" dirty="0"/>
              <a:t> (2022)</a:t>
            </a:r>
            <a:r>
              <a:rPr lang="en-US" altLang="en-US" sz="1600" dirty="0"/>
              <a:t>  MB-249 </a:t>
            </a:r>
            <a:r>
              <a:rPr lang="pt-BR" altLang="en-US" sz="1600" dirty="0"/>
              <a:t>Logística no Desenvolvimento, Aquisição, Serviço e Disposição de Sistemas Complexos, </a:t>
            </a:r>
            <a:r>
              <a:rPr lang="pt-BR" altLang="en-US" sz="1600" dirty="0" err="1"/>
              <a:t>Classnotes</a:t>
            </a:r>
            <a:endParaRPr lang="en-US" altLang="en-US" sz="1600" dirty="0"/>
          </a:p>
        </p:txBody>
      </p:sp>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Conector de Seta Reta 44"/>
          <p:cNvCxnSpPr/>
          <p:nvPr/>
        </p:nvCxnSpPr>
        <p:spPr>
          <a:xfrm>
            <a:off x="1713230" y="4724400"/>
            <a:ext cx="7632000" cy="20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3486150" y="1447800"/>
            <a:ext cx="495300" cy="331660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47" name="Conector de Seta Reta 46"/>
          <p:cNvCxnSpPr/>
          <p:nvPr/>
        </p:nvCxnSpPr>
        <p:spPr>
          <a:xfrm flipV="1">
            <a:off x="1771650" y="1252855"/>
            <a:ext cx="0" cy="3599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1658620" y="1529080"/>
            <a:ext cx="982345" cy="306705"/>
          </a:xfrm>
          <a:prstGeom prst="rect">
            <a:avLst/>
          </a:prstGeom>
          <a:noFill/>
        </p:spPr>
        <p:txBody>
          <a:bodyPr>
            <a:spAutoFit/>
          </a:bodyPr>
          <a:lstStyle/>
          <a:p>
            <a:pPr algn="ctr">
              <a:defRPr/>
            </a:pPr>
            <a:r>
              <a:rPr lang="en-US" sz="1400" dirty="0">
                <a:latin typeface="Times New Roman" panose="02020603050405020304" pitchFamily="18" charset="0"/>
                <a:cs typeface="Times New Roman" panose="02020603050405020304" pitchFamily="18" charset="0"/>
              </a:rPr>
              <a:t>Conce</a:t>
            </a:r>
            <a:r>
              <a:rPr lang="pt-BR" altLang="en-US" sz="1400" dirty="0">
                <a:latin typeface="Times New Roman" panose="02020603050405020304" pitchFamily="18" charset="0"/>
                <a:cs typeface="Times New Roman" panose="02020603050405020304" pitchFamily="18" charset="0"/>
              </a:rPr>
              <a:t>ito</a:t>
            </a:r>
            <a:endParaRPr lang="en-US" sz="1400" dirty="0">
              <a:latin typeface="Times New Roman" panose="02020603050405020304" pitchFamily="18" charset="0"/>
              <a:cs typeface="Times New Roman" panose="02020603050405020304" pitchFamily="18" charset="0"/>
            </a:endParaRPr>
          </a:p>
        </p:txBody>
      </p:sp>
      <p:sp>
        <p:nvSpPr>
          <p:cNvPr id="102412" name="CaixaDeTexto 14"/>
          <p:cNvSpPr txBox="1">
            <a:spLocks noChangeArrowheads="1"/>
          </p:cNvSpPr>
          <p:nvPr/>
        </p:nvSpPr>
        <p:spPr bwMode="auto">
          <a:xfrm>
            <a:off x="2529205" y="1505585"/>
            <a:ext cx="98234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P</a:t>
            </a:r>
            <a:r>
              <a:rPr lang="en-US" altLang="en-US" sz="1400">
                <a:latin typeface="Times New Roman" panose="02020603050405020304" pitchFamily="18" charset="0"/>
                <a:cs typeface="Times New Roman" panose="02020603050405020304" pitchFamily="18" charset="0"/>
              </a:rPr>
              <a:t> &amp; </a:t>
            </a:r>
            <a:r>
              <a:rPr lang="pt-BR" altLang="en-US" sz="1400">
                <a:latin typeface="Times New Roman" panose="02020603050405020304" pitchFamily="18" charset="0"/>
                <a:cs typeface="Times New Roman" panose="02020603050405020304" pitchFamily="18" charset="0"/>
              </a:rPr>
              <a:t>D</a:t>
            </a:r>
            <a:endParaRPr lang="pt-BR" altLang="en-US" sz="1400">
              <a:latin typeface="Times New Roman" panose="02020603050405020304" pitchFamily="18" charset="0"/>
              <a:cs typeface="Times New Roman" panose="02020603050405020304" pitchFamily="18" charset="0"/>
            </a:endParaRPr>
          </a:p>
        </p:txBody>
      </p:sp>
      <p:sp>
        <p:nvSpPr>
          <p:cNvPr id="102413" name="CaixaDeTexto 15"/>
          <p:cNvSpPr txBox="1">
            <a:spLocks noChangeArrowheads="1"/>
          </p:cNvSpPr>
          <p:nvPr/>
        </p:nvSpPr>
        <p:spPr bwMode="auto">
          <a:xfrm>
            <a:off x="3412490" y="1411605"/>
            <a:ext cx="130429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Produ</a:t>
            </a:r>
            <a:r>
              <a:rPr lang="pt-BR" altLang="en-US" sz="1400">
                <a:latin typeface="Times New Roman" panose="02020603050405020304" pitchFamily="18" charset="0"/>
                <a:cs typeface="Times New Roman" panose="02020603050405020304" pitchFamily="18" charset="0"/>
              </a:rPr>
              <a:t>ção</a:t>
            </a:r>
            <a:endParaRPr lang="en-US" altLang="en-US" sz="1400">
              <a:latin typeface="Times New Roman" panose="02020603050405020304" pitchFamily="18" charset="0"/>
              <a:cs typeface="Times New Roman" panose="02020603050405020304" pitchFamily="18" charset="0"/>
            </a:endParaRPr>
          </a:p>
        </p:txBody>
      </p:sp>
      <p:sp>
        <p:nvSpPr>
          <p:cNvPr id="102414" name="CaixaDeTexto 16"/>
          <p:cNvSpPr txBox="1">
            <a:spLocks noChangeArrowheads="1"/>
          </p:cNvSpPr>
          <p:nvPr/>
        </p:nvSpPr>
        <p:spPr bwMode="auto">
          <a:xfrm>
            <a:off x="6269355" y="1408430"/>
            <a:ext cx="17576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Opera</a:t>
            </a:r>
            <a:r>
              <a:rPr lang="pt-BR" altLang="en-US" sz="1400">
                <a:latin typeface="Times New Roman" panose="02020603050405020304" pitchFamily="18" charset="0"/>
                <a:cs typeface="Times New Roman" panose="02020603050405020304" pitchFamily="18" charset="0"/>
              </a:rPr>
              <a:t>ção e Suporte</a:t>
            </a:r>
            <a:endParaRPr lang="en-US" altLang="en-US" sz="1400">
              <a:latin typeface="Times New Roman" panose="02020603050405020304" pitchFamily="18" charset="0"/>
              <a:cs typeface="Times New Roman" panose="02020603050405020304" pitchFamily="18" charset="0"/>
            </a:endParaRPr>
          </a:p>
        </p:txBody>
      </p:sp>
      <p:sp>
        <p:nvSpPr>
          <p:cNvPr id="102415" name="CaixaDeTexto 17"/>
          <p:cNvSpPr txBox="1">
            <a:spLocks noChangeArrowheads="1"/>
          </p:cNvSpPr>
          <p:nvPr/>
        </p:nvSpPr>
        <p:spPr bwMode="auto">
          <a:xfrm>
            <a:off x="7926070" y="1440815"/>
            <a:ext cx="10541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Descarte</a:t>
            </a:r>
            <a:endParaRPr lang="pt-BR" altLang="en-US" sz="1400">
              <a:latin typeface="Times New Roman" panose="02020603050405020304" pitchFamily="18" charset="0"/>
              <a:cs typeface="Times New Roman" panose="02020603050405020304" pitchFamily="18" charset="0"/>
            </a:endParaRPr>
          </a:p>
        </p:txBody>
      </p:sp>
      <p:sp>
        <p:nvSpPr>
          <p:cNvPr id="59" name="Retângulo 58"/>
          <p:cNvSpPr/>
          <p:nvPr/>
        </p:nvSpPr>
        <p:spPr>
          <a:xfrm>
            <a:off x="4667885" y="1452245"/>
            <a:ext cx="1496695" cy="328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2418" name="CaixaDeTexto 20"/>
          <p:cNvSpPr txBox="1">
            <a:spLocks noChangeArrowheads="1"/>
          </p:cNvSpPr>
          <p:nvPr/>
        </p:nvSpPr>
        <p:spPr bwMode="auto">
          <a:xfrm>
            <a:off x="4775200" y="1434465"/>
            <a:ext cx="12071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400">
                <a:latin typeface="Times New Roman" panose="02020603050405020304" pitchFamily="18" charset="0"/>
                <a:cs typeface="Times New Roman" panose="02020603050405020304" pitchFamily="18" charset="0"/>
              </a:rPr>
              <a:t>Implantação</a:t>
            </a:r>
            <a:endParaRPr lang="pt-BR" altLang="en-US" sz="1400">
              <a:latin typeface="Times New Roman" panose="02020603050405020304" pitchFamily="18" charset="0"/>
              <a:cs typeface="Times New Roman" panose="02020603050405020304" pitchFamily="18" charset="0"/>
            </a:endParaRPr>
          </a:p>
        </p:txBody>
      </p:sp>
      <p:sp>
        <p:nvSpPr>
          <p:cNvPr id="102421" name="CaixaDeTexto 26"/>
          <p:cNvSpPr txBox="1">
            <a:spLocks noChangeArrowheads="1"/>
          </p:cNvSpPr>
          <p:nvPr/>
        </p:nvSpPr>
        <p:spPr bwMode="auto">
          <a:xfrm>
            <a:off x="7966710" y="4819015"/>
            <a:ext cx="14979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600">
                <a:latin typeface="Times New Roman" panose="02020603050405020304" pitchFamily="18" charset="0"/>
                <a:cs typeface="Times New Roman" panose="02020603050405020304" pitchFamily="18" charset="0"/>
              </a:rPr>
              <a:t>Ciclo de Vida</a:t>
            </a:r>
            <a:endParaRPr lang="pt-BR" altLang="en-US" sz="1600">
              <a:latin typeface="Times New Roman" panose="02020603050405020304" pitchFamily="18" charset="0"/>
              <a:cs typeface="Times New Roman" panose="02020603050405020304" pitchFamily="18" charset="0"/>
            </a:endParaRPr>
          </a:p>
        </p:txBody>
      </p:sp>
      <p:cxnSp>
        <p:nvCxnSpPr>
          <p:cNvPr id="67" name="Conector Reto 66"/>
          <p:cNvCxnSpPr/>
          <p:nvPr/>
        </p:nvCxnSpPr>
        <p:spPr>
          <a:xfrm>
            <a:off x="1678305" y="2232025"/>
            <a:ext cx="799211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tângulo 68"/>
          <p:cNvSpPr/>
          <p:nvPr/>
        </p:nvSpPr>
        <p:spPr>
          <a:xfrm>
            <a:off x="8450580" y="1260475"/>
            <a:ext cx="336550" cy="14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Times New Roman" panose="02020603050405020304" pitchFamily="18" charset="0"/>
              <a:cs typeface="Times New Roman" panose="02020603050405020304" pitchFamily="18" charset="0"/>
            </a:endParaRPr>
          </a:p>
        </p:txBody>
      </p:sp>
      <p:cxnSp>
        <p:nvCxnSpPr>
          <p:cNvPr id="2" name="Conector de Seta Reta 1"/>
          <p:cNvCxnSpPr/>
          <p:nvPr/>
        </p:nvCxnSpPr>
        <p:spPr>
          <a:xfrm flipV="1">
            <a:off x="2508250"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Conector de Seta Reta 2"/>
          <p:cNvCxnSpPr/>
          <p:nvPr/>
        </p:nvCxnSpPr>
        <p:spPr>
          <a:xfrm flipV="1">
            <a:off x="3507105"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Conector de Seta Reta 3"/>
          <p:cNvCxnSpPr/>
          <p:nvPr/>
        </p:nvCxnSpPr>
        <p:spPr>
          <a:xfrm flipV="1">
            <a:off x="4673600" y="1440815"/>
            <a:ext cx="0" cy="3275965"/>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Conector de Seta Reta 4"/>
          <p:cNvCxnSpPr/>
          <p:nvPr/>
        </p:nvCxnSpPr>
        <p:spPr>
          <a:xfrm flipV="1">
            <a:off x="7990205" y="1452245"/>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2898140" y="3512185"/>
            <a:ext cx="228600" cy="209550"/>
          </a:xfrm>
          <a:prstGeom prst="ellipse">
            <a:avLst/>
          </a:prstGeom>
        </p:spPr>
        <p:style>
          <a:lnRef idx="2">
            <a:schemeClr val="dk1"/>
          </a:lnRef>
          <a:fillRef idx="1">
            <a:schemeClr val="lt1"/>
          </a:fillRef>
          <a:effectRef idx="0">
            <a:schemeClr val="dk1"/>
          </a:effectRef>
          <a:fontRef idx="minor">
            <a:schemeClr val="dk1"/>
          </a:fontRef>
        </p:style>
        <p:txBody>
          <a:bodyPr rtlCol="0" anchor="ctr"/>
          <a:p>
            <a:pPr algn="ctr"/>
            <a:r>
              <a:rPr lang="pt-BR" altLang="en-US" sz="1400">
                <a:latin typeface="Times New Roman" panose="02020603050405020304" pitchFamily="18" charset="0"/>
                <a:cs typeface="Times New Roman" panose="02020603050405020304" pitchFamily="18" charset="0"/>
              </a:rPr>
              <a:t>1</a:t>
            </a:r>
            <a:endParaRPr lang="pt-BR" altLang="en-US" sz="1400">
              <a:latin typeface="Times New Roman" panose="02020603050405020304" pitchFamily="18" charset="0"/>
              <a:cs typeface="Times New Roman" panose="02020603050405020304" pitchFamily="18" charset="0"/>
            </a:endParaRPr>
          </a:p>
        </p:txBody>
      </p:sp>
      <p:sp>
        <p:nvSpPr>
          <p:cNvPr id="19" name="Forma livre 18"/>
          <p:cNvSpPr/>
          <p:nvPr/>
        </p:nvSpPr>
        <p:spPr>
          <a:xfrm>
            <a:off x="1768475" y="2240280"/>
            <a:ext cx="2905125" cy="247650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latin typeface="Times New Roman" panose="02020603050405020304" pitchFamily="18" charset="0"/>
              <a:cs typeface="Times New Roman" panose="02020603050405020304" pitchFamily="18" charset="0"/>
            </a:endParaRPr>
          </a:p>
        </p:txBody>
      </p:sp>
      <p:sp>
        <p:nvSpPr>
          <p:cNvPr id="102419" name="CaixaDeTexto 21"/>
          <p:cNvSpPr txBox="1">
            <a:spLocks noChangeArrowheads="1"/>
          </p:cNvSpPr>
          <p:nvPr/>
        </p:nvSpPr>
        <p:spPr bwMode="auto">
          <a:xfrm>
            <a:off x="659765" y="3018155"/>
            <a:ext cx="2032635" cy="737235"/>
          </a:xfrm>
          <a:prstGeom prst="rect">
            <a:avLst/>
          </a:prstGeom>
          <a:solidFill>
            <a:schemeClr val="bg1"/>
          </a:solidFill>
          <a:ln w="9525">
            <a:solidFill>
              <a:schemeClr val="tx1"/>
            </a:solidFill>
            <a:miter lim="800000"/>
          </a:ln>
        </p:spPr>
        <p:txBody>
          <a:bodyPr wrap="square">
            <a:spAutoFit/>
          </a:bodyPr>
          <a:lstStyle/>
          <a:p>
            <a:pPr algn="ctr"/>
            <a:r>
              <a:rPr lang="pt-BR" altLang="en-US" sz="1400">
                <a:ln>
                  <a:noFill/>
                </a:ln>
                <a:latin typeface="Times New Roman" panose="02020603050405020304" pitchFamily="18" charset="0"/>
                <a:cs typeface="Times New Roman" panose="02020603050405020304" pitchFamily="18" charset="0"/>
              </a:rPr>
              <a:t>Curva desejável de desenvolvimento e maturidade de </a:t>
            </a:r>
            <a:r>
              <a:rPr lang="en-US" altLang="en-US" sz="1400">
                <a:ln>
                  <a:noFill/>
                </a:ln>
                <a:latin typeface="Times New Roman" panose="02020603050405020304" pitchFamily="18" charset="0"/>
                <a:cs typeface="Times New Roman" panose="02020603050405020304" pitchFamily="18" charset="0"/>
              </a:rPr>
              <a:t>RAMS</a:t>
            </a:r>
            <a:endParaRPr lang="en-US" altLang="en-US" sz="1400">
              <a:ln>
                <a:noFill/>
              </a:ln>
              <a:latin typeface="Times New Roman" panose="02020603050405020304" pitchFamily="18" charset="0"/>
              <a:cs typeface="Times New Roman" panose="02020603050405020304" pitchFamily="18" charset="0"/>
            </a:endParaRPr>
          </a:p>
        </p:txBody>
      </p:sp>
      <p:cxnSp>
        <p:nvCxnSpPr>
          <p:cNvPr id="23" name="Conector em curva 74"/>
          <p:cNvCxnSpPr/>
          <p:nvPr/>
        </p:nvCxnSpPr>
        <p:spPr>
          <a:xfrm flipV="1">
            <a:off x="1757680" y="2263775"/>
            <a:ext cx="2880360" cy="2435225"/>
          </a:xfrm>
          <a:prstGeom prst="curvedConnector3">
            <a:avLst>
              <a:gd name="adj1" fmla="val 50022"/>
            </a:avLst>
          </a:prstGeom>
          <a:ln w="158750">
            <a:solidFill>
              <a:schemeClr val="tx1">
                <a:lumMod val="95000"/>
                <a:lumOff val="5000"/>
                <a:alpha val="27843"/>
              </a:schemeClr>
            </a:solidFill>
          </a:ln>
        </p:spPr>
        <p:style>
          <a:lnRef idx="3">
            <a:schemeClr val="accent2"/>
          </a:lnRef>
          <a:fillRef idx="0">
            <a:schemeClr val="accent2"/>
          </a:fillRef>
          <a:effectRef idx="2">
            <a:schemeClr val="accent2"/>
          </a:effectRef>
          <a:fontRef idx="minor">
            <a:schemeClr val="tx1"/>
          </a:fontRef>
        </p:style>
      </p:cxnSp>
      <p:cxnSp>
        <p:nvCxnSpPr>
          <p:cNvPr id="11" name="Conector de Seta Reta 10"/>
          <p:cNvCxnSpPr/>
          <p:nvPr/>
        </p:nvCxnSpPr>
        <p:spPr>
          <a:xfrm flipH="1" flipV="1">
            <a:off x="8924925" y="1699895"/>
            <a:ext cx="95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9058275" y="2331720"/>
            <a:ext cx="3175"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7"/>
          <p:cNvSpPr txBox="1">
            <a:spLocks noChangeArrowheads="1"/>
          </p:cNvSpPr>
          <p:nvPr/>
        </p:nvSpPr>
        <p:spPr bwMode="auto">
          <a:xfrm>
            <a:off x="8980170" y="1715770"/>
            <a:ext cx="6965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Bom</a:t>
            </a:r>
            <a:endParaRPr lang="pt-BR" altLang="en-US" sz="1400">
              <a:latin typeface="Times New Roman" panose="02020603050405020304" pitchFamily="18" charset="0"/>
              <a:cs typeface="Times New Roman" panose="02020603050405020304" pitchFamily="18" charset="0"/>
            </a:endParaRPr>
          </a:p>
        </p:txBody>
      </p:sp>
      <p:sp>
        <p:nvSpPr>
          <p:cNvPr id="14" name="CaixaDeTexto 17"/>
          <p:cNvSpPr txBox="1">
            <a:spLocks noChangeArrowheads="1"/>
          </p:cNvSpPr>
          <p:nvPr/>
        </p:nvSpPr>
        <p:spPr bwMode="auto">
          <a:xfrm>
            <a:off x="9061450" y="2331720"/>
            <a:ext cx="6965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Não Bom</a:t>
            </a:r>
            <a:endParaRPr lang="pt-BR" altLang="en-US" sz="1400">
              <a:latin typeface="Times New Roman" panose="02020603050405020304" pitchFamily="18" charset="0"/>
              <a:cs typeface="Times New Roman" panose="02020603050405020304" pitchFamily="18" charset="0"/>
            </a:endParaRPr>
          </a:p>
        </p:txBody>
      </p:sp>
      <p:sp>
        <p:nvSpPr>
          <p:cNvPr id="18" name="Forma livre 17"/>
          <p:cNvSpPr/>
          <p:nvPr/>
        </p:nvSpPr>
        <p:spPr bwMode="auto">
          <a:xfrm rot="21420000">
            <a:off x="4664710" y="2151380"/>
            <a:ext cx="3521075"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p>
            <a:endParaRPr lang="en-US" sz="1400"/>
          </a:p>
        </p:txBody>
      </p:sp>
      <p:sp>
        <p:nvSpPr>
          <p:cNvPr id="20" name="Retângulo arredondado 19"/>
          <p:cNvSpPr/>
          <p:nvPr/>
        </p:nvSpPr>
        <p:spPr>
          <a:xfrm>
            <a:off x="7939405" y="1098550"/>
            <a:ext cx="939165" cy="2477135"/>
          </a:xfrm>
          <a:prstGeom prst="roundRect">
            <a:avLst/>
          </a:prstGeom>
          <a:noFill/>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 name="Forma livre 6"/>
          <p:cNvSpPr/>
          <p:nvPr/>
        </p:nvSpPr>
        <p:spPr bwMode="auto">
          <a:xfrm rot="1680000">
            <a:off x="8075930" y="2484755"/>
            <a:ext cx="781685"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p>
            <a:endParaRPr lang="en-US" sz="1400"/>
          </a:p>
        </p:txBody>
      </p:sp>
      <p:sp>
        <p:nvSpPr>
          <p:cNvPr id="8" name="Espaço Reservado para Rodapé 7"/>
          <p:cNvSpPr>
            <a:spLocks noGrp="1"/>
          </p:cNvSpPr>
          <p:nvPr>
            <p:ph type="ftr" sz="quarter" idx="11"/>
          </p:nvPr>
        </p:nvSpPr>
        <p:spPr/>
        <p:txBody>
          <a:bodyPr/>
          <a:p>
            <a:r>
              <a:rPr lang="en-US"/>
              <a:t>Prof Dr Fernando T. M. Abrahão AeroLogLab-ITA</a:t>
            </a:r>
            <a:endParaRPr lang="en-US"/>
          </a:p>
        </p:txBody>
      </p:sp>
      <p:sp>
        <p:nvSpPr>
          <p:cNvPr id="9" name="CaixaDeTexto 5"/>
          <p:cNvSpPr txBox="1">
            <a:spLocks noChangeArrowheads="1"/>
          </p:cNvSpPr>
          <p:nvPr/>
        </p:nvSpPr>
        <p:spPr bwMode="auto">
          <a:xfrm>
            <a:off x="151130" y="1881506"/>
            <a:ext cx="15621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sym typeface="+mn-ea"/>
              </a:rPr>
              <a:t>Relação Custo Benefício esperada do produto</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P spid="7" grpId="0" bldLvl="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Caixa de Texto 99"/>
          <p:cNvSpPr txBox="1"/>
          <p:nvPr/>
        </p:nvSpPr>
        <p:spPr>
          <a:xfrm>
            <a:off x="1015365" y="1220470"/>
            <a:ext cx="10161270" cy="3692525"/>
          </a:xfrm>
          <a:prstGeom prst="rect">
            <a:avLst/>
          </a:prstGeom>
          <a:noFill/>
          <a:ln w="9525">
            <a:noFill/>
          </a:ln>
        </p:spPr>
        <p:txBody>
          <a:bodyPr wrap="square">
            <a:spAutoFit/>
          </a:bodyPr>
          <a:p>
            <a:pPr indent="0" algn="just"/>
            <a:r>
              <a:rPr lang="en-US">
                <a:latin typeface="Times New Roman" panose="02020603050405020304" pitchFamily="18" charset="0"/>
                <a:ea typeface="SimSun" panose="02010600030101010101" pitchFamily="2" charset="-122"/>
              </a:rPr>
              <a:t>The Disposal phase </a:t>
            </a:r>
            <a:r>
              <a:rPr lang="en-US" b="1">
                <a:highlight>
                  <a:srgbClr val="FFFF00"/>
                </a:highlight>
                <a:latin typeface="Times New Roman" panose="02020603050405020304" pitchFamily="18" charset="0"/>
                <a:ea typeface="SimSun" panose="02010600030101010101" pitchFamily="2" charset="-122"/>
              </a:rPr>
              <a:t>closes the life cycle of the aeronautical product</a:t>
            </a:r>
            <a:r>
              <a:rPr lang="en-US">
                <a:latin typeface="Times New Roman" panose="02020603050405020304" pitchFamily="18" charset="0"/>
                <a:ea typeface="SimSun" panose="02010600030101010101" pitchFamily="2" charset="-122"/>
              </a:rPr>
              <a:t> and includes a series of necessary actions. In the case of defense aircraft, in many cases it is necessary to demilitarize them. In many cases, defense products follow different certification processes and parts may not be certified for re-use in civil aviation.</a:t>
            </a:r>
            <a:endParaRPr lang="en-US">
              <a:latin typeface="Times New Roman" panose="02020603050405020304" pitchFamily="18" charset="0"/>
              <a:ea typeface="SimSun" panose="02010600030101010101" pitchFamily="2" charset="-122"/>
            </a:endParaRPr>
          </a:p>
          <a:p>
            <a:pPr indent="0" algn="just"/>
            <a:endParaRPr lang="en-US">
              <a:latin typeface="Times New Roman" panose="02020603050405020304" pitchFamily="18" charset="0"/>
              <a:ea typeface="SimSun" panose="02010600030101010101" pitchFamily="2" charset="-122"/>
            </a:endParaRPr>
          </a:p>
          <a:p>
            <a:pPr indent="0" algn="just"/>
            <a:r>
              <a:rPr lang="en-US">
                <a:latin typeface="Times New Roman" panose="02020603050405020304" pitchFamily="18" charset="0"/>
                <a:ea typeface="SimSun" panose="02010600030101010101" pitchFamily="2" charset="-122"/>
              </a:rPr>
              <a:t>Disposal must be done in accordance with the regulations foreseen with regard to all apparatus related to the aircraft as well as the entire package of related support systems. For example, </a:t>
            </a:r>
            <a:r>
              <a:rPr lang="en-US" b="1">
                <a:highlight>
                  <a:srgbClr val="FFFF00"/>
                </a:highlight>
                <a:latin typeface="Times New Roman" panose="02020603050405020304" pitchFamily="18" charset="0"/>
                <a:ea typeface="SimSun" panose="02010600030101010101" pitchFamily="2" charset="-122"/>
              </a:rPr>
              <a:t>when retiring an aircraft, it is quite possible that several of its workshops and tooling will also have to be discarded (if there is no commonality with other systems)</a:t>
            </a:r>
            <a:r>
              <a:rPr lang="en-US">
                <a:latin typeface="Times New Roman" panose="02020603050405020304" pitchFamily="18" charset="0"/>
                <a:ea typeface="SimSun" panose="02010600030101010101" pitchFamily="2" charset="-122"/>
              </a:rPr>
              <a:t>.</a:t>
            </a:r>
            <a:endParaRPr lang="en-US">
              <a:latin typeface="Times New Roman" panose="02020603050405020304" pitchFamily="18" charset="0"/>
              <a:ea typeface="SimSun" panose="02010600030101010101" pitchFamily="2" charset="-122"/>
            </a:endParaRPr>
          </a:p>
          <a:p>
            <a:pPr indent="0" algn="just"/>
            <a:endParaRPr lang="en-US">
              <a:latin typeface="Times New Roman" panose="02020603050405020304" pitchFamily="18" charset="0"/>
              <a:ea typeface="SimSun" panose="02010600030101010101" pitchFamily="2" charset="-122"/>
            </a:endParaRPr>
          </a:p>
          <a:p>
            <a:pPr indent="0" algn="just"/>
            <a:r>
              <a:rPr lang="en-US">
                <a:latin typeface="Times New Roman" panose="02020603050405020304" pitchFamily="18" charset="0"/>
                <a:ea typeface="SimSun" panose="02010600030101010101" pitchFamily="2" charset="-122"/>
              </a:rPr>
              <a:t>All assets of all IPS elements need to be scrapped with the fleet, and in the event that one system goes into service to replace another being scrapped, all decisions involve concerns about the capacity to be maintained during the process.</a:t>
            </a:r>
            <a:endParaRPr lang="en-US">
              <a:latin typeface="Times New Roman" panose="02020603050405020304" pitchFamily="18" charset="0"/>
              <a:ea typeface="SimSun" panose="02010600030101010101" pitchFamily="2" charset="-122"/>
            </a:endParaRPr>
          </a:p>
        </p:txBody>
      </p:sp>
      <p:sp>
        <p:nvSpPr>
          <p:cNvPr id="4" name="Espaço Reservado para Rodapé 3"/>
          <p:cNvSpPr>
            <a:spLocks noGrp="1"/>
          </p:cNvSpPr>
          <p:nvPr>
            <p:ph type="ftr" sz="quarter" idx="11"/>
          </p:nvPr>
        </p:nvSpPr>
        <p:spPr/>
        <p:txBody>
          <a:bodyPr/>
          <a:p>
            <a:r>
              <a:rPr lang="en-US"/>
              <a:t>Prof Dr Fernando T. M. Abrahão AeroLogLab-ITA</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 name="Imagem 2"/>
          <p:cNvPicPr>
            <a:picLocks noChangeAspect="1"/>
          </p:cNvPicPr>
          <p:nvPr>
            <p:ph idx="1"/>
          </p:nvPr>
        </p:nvPicPr>
        <p:blipFill>
          <a:blip r:embed="rId1"/>
          <a:stretch>
            <a:fillRect/>
          </a:stretch>
        </p:blipFill>
        <p:spPr>
          <a:xfrm>
            <a:off x="1649095" y="659130"/>
            <a:ext cx="8893810" cy="5179060"/>
          </a:xfrm>
          <a:prstGeom prst="rect">
            <a:avLst/>
          </a:prstGeom>
          <a:noFill/>
          <a:ln>
            <a:noFill/>
          </a:ln>
        </p:spPr>
      </p:pic>
      <p:sp>
        <p:nvSpPr>
          <p:cNvPr id="5" name="Espaço Reservado para Rodapé 4"/>
          <p:cNvSpPr>
            <a:spLocks noGrp="1"/>
          </p:cNvSpPr>
          <p:nvPr>
            <p:ph type="ftr" sz="quarter" idx="11"/>
          </p:nvPr>
        </p:nvSpPr>
        <p:spPr/>
        <p:txBody>
          <a:bodyPr/>
          <a:p>
            <a:r>
              <a:rPr lang="en-US"/>
              <a:t>Prof Dr Fernando T. M. Abrahão AeroLogLab-ITA</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ço Reservado para Rodapé 3"/>
          <p:cNvSpPr>
            <a:spLocks noGrp="1"/>
          </p:cNvSpPr>
          <p:nvPr>
            <p:ph type="ftr" sz="quarter" idx="11"/>
          </p:nvPr>
        </p:nvSpPr>
        <p:spPr/>
        <p:txBody>
          <a:bodyPr/>
          <a:p>
            <a:r>
              <a:rPr lang="en-US"/>
              <a:t>Prof Dr Fernando T. M. Abrahão AeroLogLab-ITA</a:t>
            </a:r>
            <a:endParaRPr lang="en-US"/>
          </a:p>
        </p:txBody>
      </p:sp>
      <p:sp>
        <p:nvSpPr>
          <p:cNvPr id="100" name="Caixa de Texto 99"/>
          <p:cNvSpPr txBox="1"/>
          <p:nvPr/>
        </p:nvSpPr>
        <p:spPr>
          <a:xfrm>
            <a:off x="455930" y="1049020"/>
            <a:ext cx="11280140" cy="3969385"/>
          </a:xfrm>
          <a:prstGeom prst="rect">
            <a:avLst/>
          </a:prstGeom>
          <a:noFill/>
          <a:ln w="9525">
            <a:noFill/>
          </a:ln>
        </p:spPr>
        <p:txBody>
          <a:bodyPr wrap="square">
            <a:spAutoFit/>
          </a:bodyPr>
          <a:p>
            <a:pPr indent="0" algn="just"/>
            <a:r>
              <a:rPr b="0">
                <a:latin typeface="Times New Roman" panose="02020603050405020304" pitchFamily="18" charset="0"/>
                <a:ea typeface="SimSun" panose="02010600030101010101" pitchFamily="2" charset="-122"/>
              </a:rPr>
              <a:t>Every description presented so far indicates </a:t>
            </a:r>
            <a:r>
              <a:rPr b="1">
                <a:highlight>
                  <a:srgbClr val="FFFF00"/>
                </a:highlight>
                <a:latin typeface="Times New Roman" panose="02020603050405020304" pitchFamily="18" charset="0"/>
                <a:ea typeface="SimSun" panose="02010600030101010101" pitchFamily="2" charset="-122"/>
              </a:rPr>
              <a:t>how things should happen</a:t>
            </a:r>
            <a:r>
              <a:rPr b="0">
                <a:latin typeface="Times New Roman" panose="02020603050405020304" pitchFamily="18" charset="0"/>
                <a:ea typeface="SimSun" panose="02010600030101010101" pitchFamily="2" charset="-122"/>
              </a:rPr>
              <a:t>. However, a phenomenon can happen if certain measures are not taken so that the correct development of the characteristic and supporting competences occurs. The development line of the desired support ends up slipping to the right (development delay).</a:t>
            </a:r>
            <a:endParaRPr b="0">
              <a:latin typeface="Times New Roman" panose="02020603050405020304" pitchFamily="18" charset="0"/>
              <a:ea typeface="SimSun" panose="02010600030101010101" pitchFamily="2" charset="-122"/>
            </a:endParaRPr>
          </a:p>
          <a:p>
            <a:pPr indent="0" algn="just"/>
            <a:endParaRPr b="0">
              <a:latin typeface="Times New Roman" panose="02020603050405020304" pitchFamily="18" charset="0"/>
              <a:ea typeface="SimSun" panose="02010600030101010101" pitchFamily="2" charset="-122"/>
            </a:endParaRPr>
          </a:p>
          <a:p>
            <a:pPr indent="0" algn="just"/>
            <a:r>
              <a:rPr b="0">
                <a:latin typeface="Times New Roman" panose="02020603050405020304" pitchFamily="18" charset="0"/>
                <a:ea typeface="SimSun" panose="02010600030101010101" pitchFamily="2" charset="-122"/>
              </a:rPr>
              <a:t>There are cases where development is just behind schedule and supportability maturity will only happen a long time after product release. This period is only considered relevant depending on each case. A defense aircraft can contemplate expected operational developments for the first years of operation.</a:t>
            </a:r>
            <a:endParaRPr b="0">
              <a:latin typeface="Times New Roman" panose="02020603050405020304" pitchFamily="18" charset="0"/>
              <a:ea typeface="SimSun" panose="02010600030101010101" pitchFamily="2" charset="-122"/>
            </a:endParaRPr>
          </a:p>
          <a:p>
            <a:pPr indent="0" algn="just"/>
            <a:endParaRPr b="0">
              <a:latin typeface="Times New Roman" panose="02020603050405020304" pitchFamily="18" charset="0"/>
              <a:ea typeface="SimSun" panose="02010600030101010101" pitchFamily="2" charset="-122"/>
            </a:endParaRPr>
          </a:p>
          <a:p>
            <a:pPr indent="0" algn="just"/>
            <a:r>
              <a:rPr b="0">
                <a:latin typeface="Times New Roman" panose="02020603050405020304" pitchFamily="18" charset="0"/>
                <a:ea typeface="SimSun" panose="02010600030101010101" pitchFamily="2" charset="-122"/>
              </a:rPr>
              <a:t>A case that contextualizes the problem is that of the</a:t>
            </a:r>
            <a:r>
              <a:rPr b="1">
                <a:highlight>
                  <a:srgbClr val="FFFF00"/>
                </a:highlight>
                <a:latin typeface="Times New Roman" panose="02020603050405020304" pitchFamily="18" charset="0"/>
                <a:ea typeface="SimSun" panose="02010600030101010101" pitchFamily="2" charset="-122"/>
              </a:rPr>
              <a:t> MacDoneel Douglas F-4 Phantom 2, a North American fighter aircraft that represented the backbone of the USAF, NAVY and MARINES for three decades. The aircraft entered service in the early 1960s and was only declared mature in 1974.</a:t>
            </a:r>
            <a:r>
              <a:rPr b="0">
                <a:latin typeface="Times New Roman" panose="02020603050405020304" pitchFamily="18" charset="0"/>
                <a:ea typeface="SimSun" panose="02010600030101010101" pitchFamily="2" charset="-122"/>
              </a:rPr>
              <a:t> The most important aircraft in the air defense system operated for about 20 years immaturely from the point of view of supportability and below the expected cost-benefit ratio, being declared mature just 5 years from the beginning of its retirement (1981) with the arrival of the GD F-16s.</a:t>
            </a:r>
            <a:endParaRPr b="0">
              <a:latin typeface="Times New Roman" panose="02020603050405020304" pitchFamily="18" charset="0"/>
              <a:ea typeface="SimSun"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vre 8"/>
          <p:cNvSpPr/>
          <p:nvPr/>
        </p:nvSpPr>
        <p:spPr>
          <a:xfrm>
            <a:off x="5058410" y="2247265"/>
            <a:ext cx="2571115" cy="1796415"/>
          </a:xfrm>
          <a:custGeom>
            <a:avLst/>
            <a:gdLst>
              <a:gd name="connisteX0" fmla="*/ 0 w 2581275"/>
              <a:gd name="connsiteY0" fmla="*/ 0 h 1285875"/>
              <a:gd name="connisteX1" fmla="*/ 9525 w 2581275"/>
              <a:gd name="connsiteY1" fmla="*/ 1095375 h 1285875"/>
              <a:gd name="connisteX2" fmla="*/ 1447800 w 2581275"/>
              <a:gd name="connsiteY2" fmla="*/ 1285875 h 1285875"/>
              <a:gd name="connisteX3" fmla="*/ 2581275 w 2581275"/>
              <a:gd name="connsiteY3" fmla="*/ 752475 h 1285875"/>
              <a:gd name="connisteX4" fmla="*/ 2571750 w 2581275"/>
              <a:gd name="connsiteY4" fmla="*/ 9525 h 1285875"/>
              <a:gd name="connisteX5" fmla="*/ 0 w 2581275"/>
              <a:gd name="connsiteY5" fmla="*/ 0 h 12858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581275" h="1285875">
                <a:moveTo>
                  <a:pt x="0" y="0"/>
                </a:moveTo>
                <a:lnTo>
                  <a:pt x="9525" y="1095375"/>
                </a:lnTo>
                <a:lnTo>
                  <a:pt x="1447800" y="1285875"/>
                </a:lnTo>
                <a:lnTo>
                  <a:pt x="2581275" y="752475"/>
                </a:lnTo>
                <a:lnTo>
                  <a:pt x="2571750" y="9525"/>
                </a:lnTo>
                <a:lnTo>
                  <a:pt x="0" y="0"/>
                </a:lnTo>
                <a:close/>
              </a:path>
            </a:pathLst>
          </a:custGeom>
          <a:solidFill>
            <a:schemeClr val="bg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latin typeface="Times New Roman" panose="02020603050405020304" pitchFamily="18" charset="0"/>
              <a:cs typeface="Times New Roman" panose="02020603050405020304" pitchFamily="18" charset="0"/>
            </a:endParaRPr>
          </a:p>
        </p:txBody>
      </p:sp>
      <p:cxnSp>
        <p:nvCxnSpPr>
          <p:cNvPr id="45" name="Conector de Seta Reta 44"/>
          <p:cNvCxnSpPr/>
          <p:nvPr/>
        </p:nvCxnSpPr>
        <p:spPr>
          <a:xfrm>
            <a:off x="2103439" y="4724400"/>
            <a:ext cx="7848000" cy="20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3876675" y="1447800"/>
            <a:ext cx="495300" cy="331660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47" name="Conector de Seta Reta 46"/>
          <p:cNvCxnSpPr/>
          <p:nvPr/>
        </p:nvCxnSpPr>
        <p:spPr>
          <a:xfrm flipV="1">
            <a:off x="2162175" y="1252539"/>
            <a:ext cx="0" cy="360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2048828" y="1528763"/>
            <a:ext cx="982662" cy="306705"/>
          </a:xfrm>
          <a:prstGeom prst="rect">
            <a:avLst/>
          </a:prstGeom>
          <a:noFill/>
        </p:spPr>
        <p:txBody>
          <a:bodyPr>
            <a:spAutoFit/>
          </a:bodyPr>
          <a:lstStyle/>
          <a:p>
            <a:pPr algn="ctr">
              <a:defRPr/>
            </a:pPr>
            <a:r>
              <a:rPr lang="pt-BR" sz="1400" dirty="0">
                <a:latin typeface="Times New Roman" panose="02020603050405020304" pitchFamily="18" charset="0"/>
                <a:cs typeface="Times New Roman" panose="02020603050405020304" pitchFamily="18" charset="0"/>
              </a:rPr>
              <a:t>Concept</a:t>
            </a:r>
            <a:endParaRPr lang="pt-BR" sz="1400" dirty="0">
              <a:latin typeface="Times New Roman" panose="02020603050405020304" pitchFamily="18" charset="0"/>
              <a:cs typeface="Times New Roman" panose="02020603050405020304" pitchFamily="18" charset="0"/>
            </a:endParaRPr>
          </a:p>
        </p:txBody>
      </p:sp>
      <p:sp>
        <p:nvSpPr>
          <p:cNvPr id="102412" name="CaixaDeTexto 14"/>
          <p:cNvSpPr txBox="1">
            <a:spLocks noChangeArrowheads="1"/>
          </p:cNvSpPr>
          <p:nvPr/>
        </p:nvSpPr>
        <p:spPr bwMode="auto">
          <a:xfrm>
            <a:off x="2951163" y="1505268"/>
            <a:ext cx="982662"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1400">
                <a:latin typeface="Times New Roman" panose="02020603050405020304" pitchFamily="18" charset="0"/>
                <a:cs typeface="Times New Roman" panose="02020603050405020304" pitchFamily="18" charset="0"/>
              </a:rPr>
              <a:t>R &amp; D</a:t>
            </a:r>
            <a:endParaRPr lang="pt-BR" sz="1400">
              <a:latin typeface="Times New Roman" panose="02020603050405020304" pitchFamily="18" charset="0"/>
              <a:cs typeface="Times New Roman" panose="02020603050405020304" pitchFamily="18" charset="0"/>
            </a:endParaRPr>
          </a:p>
        </p:txBody>
      </p:sp>
      <p:sp>
        <p:nvSpPr>
          <p:cNvPr id="102413" name="CaixaDeTexto 15"/>
          <p:cNvSpPr txBox="1">
            <a:spLocks noChangeArrowheads="1"/>
          </p:cNvSpPr>
          <p:nvPr/>
        </p:nvSpPr>
        <p:spPr bwMode="auto">
          <a:xfrm>
            <a:off x="3799205" y="1505585"/>
            <a:ext cx="130429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sz="1400">
                <a:latin typeface="Times New Roman" panose="02020603050405020304" pitchFamily="18" charset="0"/>
                <a:cs typeface="Times New Roman" panose="02020603050405020304" pitchFamily="18" charset="0"/>
              </a:rPr>
              <a:t>Manufacturing</a:t>
            </a:r>
            <a:endParaRPr lang="pt-BR" sz="1400">
              <a:latin typeface="Times New Roman" panose="02020603050405020304" pitchFamily="18" charset="0"/>
              <a:cs typeface="Times New Roman" panose="02020603050405020304" pitchFamily="18" charset="0"/>
            </a:endParaRPr>
          </a:p>
        </p:txBody>
      </p:sp>
      <p:sp>
        <p:nvSpPr>
          <p:cNvPr id="102414" name="CaixaDeTexto 16"/>
          <p:cNvSpPr txBox="1">
            <a:spLocks noChangeArrowheads="1"/>
          </p:cNvSpPr>
          <p:nvPr/>
        </p:nvSpPr>
        <p:spPr bwMode="auto">
          <a:xfrm>
            <a:off x="6661785" y="1456055"/>
            <a:ext cx="17576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sz="1400">
                <a:latin typeface="Times New Roman" panose="02020603050405020304" pitchFamily="18" charset="0"/>
                <a:cs typeface="Times New Roman" panose="02020603050405020304" pitchFamily="18" charset="0"/>
              </a:rPr>
              <a:t>Operations and Support (In Sevice)</a:t>
            </a:r>
            <a:endParaRPr lang="pt-BR" sz="1400">
              <a:latin typeface="Times New Roman" panose="02020603050405020304" pitchFamily="18" charset="0"/>
              <a:cs typeface="Times New Roman" panose="02020603050405020304" pitchFamily="18" charset="0"/>
            </a:endParaRPr>
          </a:p>
        </p:txBody>
      </p:sp>
      <p:sp>
        <p:nvSpPr>
          <p:cNvPr id="102415" name="CaixaDeTexto 17"/>
          <p:cNvSpPr txBox="1">
            <a:spLocks noChangeArrowheads="1"/>
          </p:cNvSpPr>
          <p:nvPr/>
        </p:nvSpPr>
        <p:spPr bwMode="auto">
          <a:xfrm>
            <a:off x="8507095" y="1451928"/>
            <a:ext cx="10541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Disposal</a:t>
            </a:r>
            <a:endParaRPr lang="pt-BR" altLang="en-US" sz="1400">
              <a:latin typeface="Times New Roman" panose="02020603050405020304" pitchFamily="18" charset="0"/>
              <a:cs typeface="Times New Roman" panose="02020603050405020304" pitchFamily="18" charset="0"/>
            </a:endParaRPr>
          </a:p>
        </p:txBody>
      </p:sp>
      <p:sp>
        <p:nvSpPr>
          <p:cNvPr id="59" name="Retângulo 58"/>
          <p:cNvSpPr/>
          <p:nvPr/>
        </p:nvSpPr>
        <p:spPr>
          <a:xfrm>
            <a:off x="5058410" y="1461770"/>
            <a:ext cx="1496695" cy="328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2418" name="CaixaDeTexto 20"/>
          <p:cNvSpPr txBox="1">
            <a:spLocks noChangeArrowheads="1"/>
          </p:cNvSpPr>
          <p:nvPr/>
        </p:nvSpPr>
        <p:spPr bwMode="auto">
          <a:xfrm>
            <a:off x="5165725" y="1505585"/>
            <a:ext cx="12071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400">
                <a:latin typeface="Times New Roman" panose="02020603050405020304" pitchFamily="18" charset="0"/>
                <a:cs typeface="Times New Roman" panose="02020603050405020304" pitchFamily="18" charset="0"/>
              </a:rPr>
              <a:t>Deployment</a:t>
            </a:r>
            <a:endParaRPr lang="pt-BR" altLang="en-US" sz="1400">
              <a:latin typeface="Times New Roman" panose="02020603050405020304" pitchFamily="18" charset="0"/>
              <a:cs typeface="Times New Roman" panose="02020603050405020304" pitchFamily="18" charset="0"/>
            </a:endParaRPr>
          </a:p>
        </p:txBody>
      </p:sp>
      <p:sp>
        <p:nvSpPr>
          <p:cNvPr id="102421" name="CaixaDeTexto 26"/>
          <p:cNvSpPr txBox="1">
            <a:spLocks noChangeArrowheads="1"/>
          </p:cNvSpPr>
          <p:nvPr/>
        </p:nvSpPr>
        <p:spPr bwMode="auto">
          <a:xfrm>
            <a:off x="8804910" y="4819015"/>
            <a:ext cx="14979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600">
                <a:latin typeface="Times New Roman" panose="02020603050405020304" pitchFamily="18" charset="0"/>
                <a:cs typeface="Times New Roman" panose="02020603050405020304" pitchFamily="18" charset="0"/>
              </a:rPr>
              <a:t>Life Cycle</a:t>
            </a:r>
            <a:endParaRPr lang="pt-BR" altLang="en-US" sz="1600">
              <a:latin typeface="Times New Roman" panose="02020603050405020304" pitchFamily="18" charset="0"/>
              <a:cs typeface="Times New Roman" panose="02020603050405020304" pitchFamily="18" charset="0"/>
            </a:endParaRPr>
          </a:p>
        </p:txBody>
      </p:sp>
      <p:cxnSp>
        <p:nvCxnSpPr>
          <p:cNvPr id="67" name="Conector Reto 66"/>
          <p:cNvCxnSpPr/>
          <p:nvPr/>
        </p:nvCxnSpPr>
        <p:spPr>
          <a:xfrm>
            <a:off x="2068513" y="2232025"/>
            <a:ext cx="799200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tângulo 68"/>
          <p:cNvSpPr/>
          <p:nvPr/>
        </p:nvSpPr>
        <p:spPr>
          <a:xfrm>
            <a:off x="8840788" y="1260475"/>
            <a:ext cx="336550" cy="14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Times New Roman" panose="02020603050405020304" pitchFamily="18" charset="0"/>
              <a:cs typeface="Times New Roman" panose="02020603050405020304" pitchFamily="18" charset="0"/>
            </a:endParaRPr>
          </a:p>
        </p:txBody>
      </p:sp>
      <p:sp>
        <p:nvSpPr>
          <p:cNvPr id="70" name="Retângulo 69"/>
          <p:cNvSpPr/>
          <p:nvPr/>
        </p:nvSpPr>
        <p:spPr>
          <a:xfrm>
            <a:off x="8804276" y="5378451"/>
            <a:ext cx="3349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102426" name="CaixaDeTexto 70"/>
          <p:cNvSpPr txBox="1">
            <a:spLocks noChangeArrowheads="1"/>
          </p:cNvSpPr>
          <p:nvPr/>
        </p:nvSpPr>
        <p:spPr bwMode="auto">
          <a:xfrm>
            <a:off x="1568450" y="5527676"/>
            <a:ext cx="9144000" cy="8299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600" dirty="0" err="1"/>
              <a:t>Supportability</a:t>
            </a:r>
            <a:r>
              <a:rPr lang="pt-BR" altLang="en-US" sz="1600" dirty="0"/>
              <a:t> </a:t>
            </a:r>
            <a:r>
              <a:rPr lang="pt-BR" altLang="en-US" sz="1600" dirty="0" err="1"/>
              <a:t>Issues</a:t>
            </a:r>
            <a:r>
              <a:rPr lang="pt-BR" altLang="en-US" sz="1600" dirty="0"/>
              <a:t> </a:t>
            </a:r>
            <a:r>
              <a:rPr lang="pt-BR" altLang="en-US" sz="1600" dirty="0" err="1" smtClean="0"/>
              <a:t>and</a:t>
            </a:r>
            <a:r>
              <a:rPr lang="pt-BR" altLang="en-US" sz="1600" dirty="0" smtClean="0"/>
              <a:t> Life </a:t>
            </a:r>
            <a:r>
              <a:rPr lang="pt-BR" altLang="en-US" sz="1600" dirty="0" err="1" smtClean="0"/>
              <a:t>Cycle</a:t>
            </a:r>
            <a:r>
              <a:rPr lang="pt-BR" altLang="en-US" sz="1600" dirty="0" smtClean="0"/>
              <a:t> </a:t>
            </a:r>
            <a:r>
              <a:rPr lang="pt-BR" altLang="en-US" sz="1600" dirty="0" err="1" smtClean="0"/>
              <a:t>Phases</a:t>
            </a:r>
            <a:r>
              <a:rPr lang="pt-BR" altLang="en-US" sz="1600" dirty="0" smtClean="0"/>
              <a:t> </a:t>
            </a:r>
            <a:endParaRPr lang="pt-BR" altLang="en-US" sz="1600" dirty="0"/>
          </a:p>
          <a:p>
            <a:pPr algn="ctr"/>
            <a:r>
              <a:rPr lang="en-US" altLang="en-US" sz="1600" dirty="0"/>
              <a:t>Source: ABRAHÃO, F.T.M.</a:t>
            </a:r>
            <a:r>
              <a:rPr lang="pt-BR" altLang="en-US" sz="1600" dirty="0"/>
              <a:t> (2022)</a:t>
            </a:r>
            <a:r>
              <a:rPr lang="en-US" altLang="en-US" sz="1600" dirty="0"/>
              <a:t>  MB-249 </a:t>
            </a:r>
            <a:r>
              <a:rPr lang="pt-BR" altLang="en-US" sz="1600" dirty="0"/>
              <a:t>Logística no Desenvolvimento, Aquisição, Serviço e Disposição de Sistemas Complexos, </a:t>
            </a:r>
            <a:r>
              <a:rPr lang="pt-BR" altLang="en-US" sz="1600" dirty="0" err="1"/>
              <a:t>Classnotes</a:t>
            </a:r>
            <a:endParaRPr lang="en-US" altLang="en-US" sz="1600" dirty="0"/>
          </a:p>
        </p:txBody>
      </p:sp>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ector de Seta Reta 2"/>
          <p:cNvCxnSpPr/>
          <p:nvPr/>
        </p:nvCxnSpPr>
        <p:spPr>
          <a:xfrm flipV="1">
            <a:off x="3870325" y="1450024"/>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Forma livre 6"/>
          <p:cNvSpPr/>
          <p:nvPr/>
        </p:nvSpPr>
        <p:spPr bwMode="auto">
          <a:xfrm rot="21420000">
            <a:off x="5053965" y="2119630"/>
            <a:ext cx="4740275"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alpha val="37000"/>
              </a:schemeClr>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lstStyle/>
          <a:p>
            <a:endParaRPr lang="en-US" sz="1400">
              <a:latin typeface="Times New Roman" panose="02020603050405020304" pitchFamily="18" charset="0"/>
              <a:cs typeface="Times New Roman" panose="02020603050405020304" pitchFamily="18" charset="0"/>
            </a:endParaRPr>
          </a:p>
        </p:txBody>
      </p:sp>
      <p:cxnSp>
        <p:nvCxnSpPr>
          <p:cNvPr id="4" name="Conector de Seta Reta 3"/>
          <p:cNvCxnSpPr/>
          <p:nvPr/>
        </p:nvCxnSpPr>
        <p:spPr>
          <a:xfrm flipV="1">
            <a:off x="5064125" y="1440499"/>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3288665" y="3512185"/>
            <a:ext cx="228600" cy="209550"/>
          </a:xfrm>
          <a:prstGeom prst="ellipse">
            <a:avLst/>
          </a:prstGeom>
        </p:spPr>
        <p:style>
          <a:lnRef idx="3">
            <a:schemeClr val="lt1"/>
          </a:lnRef>
          <a:fillRef idx="1">
            <a:schemeClr val="dk1"/>
          </a:fillRef>
          <a:effectRef idx="1">
            <a:schemeClr val="dk1"/>
          </a:effectRef>
          <a:fontRef idx="minor">
            <a:schemeClr val="lt1"/>
          </a:fontRef>
        </p:style>
        <p:txBody>
          <a:bodyPr rtlCol="0" anchor="ctr"/>
          <a:p>
            <a:pPr algn="ctr"/>
            <a:r>
              <a:rPr lang="pt-BR" altLang="en-US" sz="1400">
                <a:latin typeface="Times New Roman" panose="02020603050405020304" pitchFamily="18" charset="0"/>
                <a:cs typeface="Times New Roman" panose="02020603050405020304" pitchFamily="18" charset="0"/>
              </a:rPr>
              <a:t>1</a:t>
            </a:r>
            <a:endParaRPr lang="pt-BR" altLang="en-US" sz="1400">
              <a:latin typeface="Times New Roman" panose="02020603050405020304" pitchFamily="18" charset="0"/>
              <a:cs typeface="Times New Roman" panose="02020603050405020304" pitchFamily="18" charset="0"/>
            </a:endParaRPr>
          </a:p>
        </p:txBody>
      </p:sp>
      <p:cxnSp>
        <p:nvCxnSpPr>
          <p:cNvPr id="15" name="Conector em curva 74"/>
          <p:cNvCxnSpPr/>
          <p:nvPr/>
        </p:nvCxnSpPr>
        <p:spPr>
          <a:xfrm flipV="1">
            <a:off x="3145155" y="2214245"/>
            <a:ext cx="5017770" cy="2436495"/>
          </a:xfrm>
          <a:prstGeom prst="curvedConnector3">
            <a:avLst>
              <a:gd name="adj1" fmla="val 37484"/>
            </a:avLst>
          </a:prstGeom>
          <a:ln w="158750">
            <a:solidFill>
              <a:schemeClr val="tx1">
                <a:lumMod val="95000"/>
                <a:lumOff val="5000"/>
                <a:alpha val="27843"/>
              </a:schemeClr>
            </a:solidFill>
          </a:ln>
        </p:spPr>
        <p:style>
          <a:lnRef idx="3">
            <a:schemeClr val="accent2"/>
          </a:lnRef>
          <a:fillRef idx="0">
            <a:schemeClr val="accent2"/>
          </a:fillRef>
          <a:effectRef idx="2">
            <a:schemeClr val="accent2"/>
          </a:effectRef>
          <a:fontRef idx="minor">
            <a:schemeClr val="tx1"/>
          </a:fontRef>
        </p:style>
      </p:cxnSp>
      <p:sp>
        <p:nvSpPr>
          <p:cNvPr id="19" name="Forma livre 18"/>
          <p:cNvSpPr/>
          <p:nvPr/>
        </p:nvSpPr>
        <p:spPr>
          <a:xfrm>
            <a:off x="2159000" y="2240280"/>
            <a:ext cx="2905125" cy="247650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a:solidFill>
              <a:schemeClr val="accent1">
                <a:shade val="5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latin typeface="Times New Roman" panose="02020603050405020304" pitchFamily="18" charset="0"/>
              <a:cs typeface="Times New Roman" panose="02020603050405020304" pitchFamily="18" charset="0"/>
            </a:endParaRPr>
          </a:p>
        </p:txBody>
      </p:sp>
      <p:cxnSp>
        <p:nvCxnSpPr>
          <p:cNvPr id="23" name="Conector em curva 74"/>
          <p:cNvCxnSpPr/>
          <p:nvPr/>
        </p:nvCxnSpPr>
        <p:spPr>
          <a:xfrm flipV="1">
            <a:off x="2119630" y="2270125"/>
            <a:ext cx="3032125" cy="2428875"/>
          </a:xfrm>
          <a:prstGeom prst="curvedConnector3">
            <a:avLst>
              <a:gd name="adj1" fmla="val 50010"/>
            </a:avLst>
          </a:prstGeom>
          <a:ln w="158750">
            <a:solidFill>
              <a:schemeClr val="tx1">
                <a:lumMod val="95000"/>
                <a:lumOff val="5000"/>
                <a:alpha val="7000"/>
              </a:schemeClr>
            </a:solidFill>
          </a:ln>
        </p:spPr>
        <p:style>
          <a:lnRef idx="3">
            <a:schemeClr val="accent2"/>
          </a:lnRef>
          <a:fillRef idx="0">
            <a:schemeClr val="accent2"/>
          </a:fillRef>
          <a:effectRef idx="2">
            <a:schemeClr val="accent2"/>
          </a:effectRef>
          <a:fontRef idx="minor">
            <a:schemeClr val="tx1"/>
          </a:fontRef>
        </p:style>
      </p:cxnSp>
      <p:sp>
        <p:nvSpPr>
          <p:cNvPr id="102420" name="CaixaDeTexto 22"/>
          <p:cNvSpPr txBox="1">
            <a:spLocks noChangeArrowheads="1"/>
          </p:cNvSpPr>
          <p:nvPr/>
        </p:nvSpPr>
        <p:spPr bwMode="auto">
          <a:xfrm>
            <a:off x="4789170" y="4249420"/>
            <a:ext cx="1678305" cy="521970"/>
          </a:xfrm>
          <a:prstGeom prst="rect">
            <a:avLst/>
          </a:prstGeom>
          <a:solidFill>
            <a:schemeClr val="bg1"/>
          </a:solidFill>
          <a:ln w="9525">
            <a:solidFill>
              <a:schemeClr val="tx1"/>
            </a:solidFill>
            <a:miter lim="800000"/>
          </a:ln>
        </p:spPr>
        <p:txBody>
          <a:bodyPr wrap="square">
            <a:spAutoFit/>
          </a:bodyPr>
          <a:lstStyle/>
          <a:p>
            <a:pPr algn="ctr"/>
            <a:r>
              <a:rPr lang="en-US" altLang="en-US" sz="1400">
                <a:latin typeface="Times New Roman" panose="02020603050405020304" pitchFamily="18" charset="0"/>
                <a:cs typeface="Times New Roman" panose="02020603050405020304" pitchFamily="18" charset="0"/>
                <a:sym typeface="+mn-ea"/>
              </a:rPr>
              <a:t>RAM</a:t>
            </a:r>
            <a:r>
              <a:rPr lang="pt-BR" altLang="en-US" sz="1400">
                <a:latin typeface="Times New Roman" panose="02020603050405020304" pitchFamily="18" charset="0"/>
                <a:cs typeface="Times New Roman" panose="02020603050405020304" pitchFamily="18" charset="0"/>
                <a:sym typeface="+mn-ea"/>
              </a:rPr>
              <a:t>-C late maturity</a:t>
            </a:r>
            <a:endParaRPr lang="en-US" altLang="en-US" sz="1400">
              <a:latin typeface="Times New Roman" panose="02020603050405020304" pitchFamily="18" charset="0"/>
              <a:cs typeface="Times New Roman" panose="02020603050405020304" pitchFamily="18" charset="0"/>
            </a:endParaRPr>
          </a:p>
        </p:txBody>
      </p:sp>
      <p:sp>
        <p:nvSpPr>
          <p:cNvPr id="27" name="Forma livre 26"/>
          <p:cNvSpPr/>
          <p:nvPr/>
        </p:nvSpPr>
        <p:spPr>
          <a:xfrm>
            <a:off x="5048250" y="2084705"/>
            <a:ext cx="3257550" cy="2005965"/>
          </a:xfrm>
          <a:custGeom>
            <a:avLst/>
            <a:gdLst>
              <a:gd name="connisteX0" fmla="*/ 0 w 2295525"/>
              <a:gd name="connsiteY0" fmla="*/ 933450 h 1257300"/>
              <a:gd name="connisteX1" fmla="*/ 247650 w 2295525"/>
              <a:gd name="connsiteY1" fmla="*/ 1171575 h 1257300"/>
              <a:gd name="connisteX2" fmla="*/ 247650 w 2295525"/>
              <a:gd name="connsiteY2" fmla="*/ 1066800 h 1257300"/>
              <a:gd name="connisteX3" fmla="*/ 542925 w 2295525"/>
              <a:gd name="connsiteY3" fmla="*/ 1257300 h 1257300"/>
              <a:gd name="connisteX4" fmla="*/ 542925 w 2295525"/>
              <a:gd name="connsiteY4" fmla="*/ 1181100 h 1257300"/>
              <a:gd name="connisteX5" fmla="*/ 1038225 w 2295525"/>
              <a:gd name="connsiteY5" fmla="*/ 1257300 h 1257300"/>
              <a:gd name="connisteX6" fmla="*/ 1028700 w 2295525"/>
              <a:gd name="connsiteY6" fmla="*/ 962025 h 1257300"/>
              <a:gd name="connisteX7" fmla="*/ 1381125 w 2295525"/>
              <a:gd name="connsiteY7" fmla="*/ 1028700 h 1257300"/>
              <a:gd name="connisteX8" fmla="*/ 1371600 w 2295525"/>
              <a:gd name="connsiteY8" fmla="*/ 609600 h 1257300"/>
              <a:gd name="connisteX9" fmla="*/ 1828800 w 2295525"/>
              <a:gd name="connsiteY9" fmla="*/ 723900 h 1257300"/>
              <a:gd name="connisteX10" fmla="*/ 1828800 w 2295525"/>
              <a:gd name="connsiteY10" fmla="*/ 0 h 1257300"/>
              <a:gd name="connisteX11" fmla="*/ 2295525 w 2295525"/>
              <a:gd name="connsiteY11" fmla="*/ 114300 h 1257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295525" h="1257300">
                <a:moveTo>
                  <a:pt x="0" y="933450"/>
                </a:moveTo>
                <a:lnTo>
                  <a:pt x="247650" y="1171575"/>
                </a:lnTo>
                <a:lnTo>
                  <a:pt x="247650" y="1066800"/>
                </a:lnTo>
                <a:lnTo>
                  <a:pt x="542925" y="1257300"/>
                </a:lnTo>
                <a:lnTo>
                  <a:pt x="542925" y="1181100"/>
                </a:lnTo>
                <a:lnTo>
                  <a:pt x="1038225" y="1257300"/>
                </a:lnTo>
                <a:lnTo>
                  <a:pt x="1028700" y="962025"/>
                </a:lnTo>
                <a:lnTo>
                  <a:pt x="1381125" y="1028700"/>
                </a:lnTo>
                <a:lnTo>
                  <a:pt x="1371600" y="609600"/>
                </a:lnTo>
                <a:lnTo>
                  <a:pt x="1828800" y="723900"/>
                </a:lnTo>
                <a:lnTo>
                  <a:pt x="1828800" y="0"/>
                </a:lnTo>
                <a:lnTo>
                  <a:pt x="2295525" y="114300"/>
                </a:lnTo>
              </a:path>
            </a:pathLst>
          </a:cu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latin typeface="Times New Roman" panose="02020603050405020304" pitchFamily="18" charset="0"/>
              <a:cs typeface="Times New Roman" panose="02020603050405020304" pitchFamily="18" charset="0"/>
            </a:endParaRPr>
          </a:p>
        </p:txBody>
      </p:sp>
      <p:sp>
        <p:nvSpPr>
          <p:cNvPr id="28" name="Elipse 27"/>
          <p:cNvSpPr/>
          <p:nvPr/>
        </p:nvSpPr>
        <p:spPr>
          <a:xfrm>
            <a:off x="7543165" y="2131060"/>
            <a:ext cx="228600" cy="209550"/>
          </a:xfrm>
          <a:prstGeom prst="ellipse">
            <a:avLst/>
          </a:prstGeom>
        </p:spPr>
        <p:style>
          <a:lnRef idx="3">
            <a:schemeClr val="lt1"/>
          </a:lnRef>
          <a:fillRef idx="1">
            <a:schemeClr val="dk1"/>
          </a:fillRef>
          <a:effectRef idx="1">
            <a:schemeClr val="dk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pt-BR" altLang="en-US" sz="1400">
                <a:latin typeface="Times New Roman" panose="02020603050405020304" pitchFamily="18" charset="0"/>
                <a:cs typeface="Times New Roman" panose="02020603050405020304" pitchFamily="18" charset="0"/>
                <a:sym typeface="+mn-ea"/>
              </a:rPr>
              <a:t>3</a:t>
            </a:r>
            <a:endParaRPr lang="pt-BR" altLang="en-US" sz="1400">
              <a:latin typeface="Times New Roman" panose="02020603050405020304" pitchFamily="18" charset="0"/>
              <a:cs typeface="Times New Roman" panose="02020603050405020304" pitchFamily="18" charset="0"/>
              <a:sym typeface="+mn-ea"/>
            </a:endParaRPr>
          </a:p>
        </p:txBody>
      </p:sp>
      <p:cxnSp>
        <p:nvCxnSpPr>
          <p:cNvPr id="11" name="Conector de Seta Reta 10"/>
          <p:cNvCxnSpPr/>
          <p:nvPr/>
        </p:nvCxnSpPr>
        <p:spPr>
          <a:xfrm flipH="1" flipV="1">
            <a:off x="9686925" y="1699895"/>
            <a:ext cx="95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9820275" y="2331720"/>
            <a:ext cx="3175"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7"/>
          <p:cNvSpPr txBox="1">
            <a:spLocks noChangeArrowheads="1"/>
          </p:cNvSpPr>
          <p:nvPr/>
        </p:nvSpPr>
        <p:spPr bwMode="auto">
          <a:xfrm>
            <a:off x="9742170" y="1715770"/>
            <a:ext cx="6965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Good</a:t>
            </a:r>
            <a:endParaRPr lang="pt-BR" altLang="en-US" sz="1400">
              <a:latin typeface="Times New Roman" panose="02020603050405020304" pitchFamily="18" charset="0"/>
              <a:cs typeface="Times New Roman" panose="02020603050405020304" pitchFamily="18" charset="0"/>
            </a:endParaRPr>
          </a:p>
        </p:txBody>
      </p:sp>
      <p:sp>
        <p:nvSpPr>
          <p:cNvPr id="14" name="CaixaDeTexto 17"/>
          <p:cNvSpPr txBox="1">
            <a:spLocks noChangeArrowheads="1"/>
          </p:cNvSpPr>
          <p:nvPr/>
        </p:nvSpPr>
        <p:spPr bwMode="auto">
          <a:xfrm>
            <a:off x="9777730" y="2340610"/>
            <a:ext cx="9632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Not good</a:t>
            </a:r>
            <a:endParaRPr lang="pt-BR" altLang="en-US" sz="1400">
              <a:latin typeface="Times New Roman" panose="02020603050405020304" pitchFamily="18" charset="0"/>
              <a:cs typeface="Times New Roman" panose="02020603050405020304" pitchFamily="18" charset="0"/>
            </a:endParaRPr>
          </a:p>
        </p:txBody>
      </p:sp>
      <p:sp>
        <p:nvSpPr>
          <p:cNvPr id="17" name="Forma livre 16"/>
          <p:cNvSpPr/>
          <p:nvPr/>
        </p:nvSpPr>
        <p:spPr>
          <a:xfrm rot="600000">
            <a:off x="3420110" y="1899285"/>
            <a:ext cx="3900170" cy="316357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p>
        </p:txBody>
      </p:sp>
      <p:sp>
        <p:nvSpPr>
          <p:cNvPr id="8" name="Elipse 7"/>
          <p:cNvSpPr/>
          <p:nvPr/>
        </p:nvSpPr>
        <p:spPr>
          <a:xfrm>
            <a:off x="5062855" y="3512185"/>
            <a:ext cx="228600" cy="209550"/>
          </a:xfrm>
          <a:prstGeom prst="ellipse">
            <a:avLst/>
          </a:prstGeom>
        </p:spPr>
        <p:style>
          <a:lnRef idx="3">
            <a:schemeClr val="lt1"/>
          </a:lnRef>
          <a:fillRef idx="1">
            <a:schemeClr val="dk1"/>
          </a:fillRef>
          <a:effectRef idx="1">
            <a:schemeClr val="dk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pt-BR" altLang="en-US" sz="1400">
                <a:latin typeface="Times New Roman" panose="02020603050405020304" pitchFamily="18" charset="0"/>
                <a:cs typeface="Times New Roman" panose="02020603050405020304" pitchFamily="18" charset="0"/>
                <a:sym typeface="+mn-ea"/>
              </a:rPr>
              <a:t>2</a:t>
            </a:r>
            <a:endParaRPr lang="pt-BR" altLang="en-US" sz="1400">
              <a:latin typeface="Times New Roman" panose="02020603050405020304" pitchFamily="18" charset="0"/>
              <a:cs typeface="Times New Roman" panose="02020603050405020304" pitchFamily="18" charset="0"/>
              <a:sym typeface="+mn-ea"/>
            </a:endParaRPr>
          </a:p>
        </p:txBody>
      </p:sp>
      <p:cxnSp>
        <p:nvCxnSpPr>
          <p:cNvPr id="10" name="Conector de Seta Reta 9"/>
          <p:cNvCxnSpPr/>
          <p:nvPr/>
        </p:nvCxnSpPr>
        <p:spPr>
          <a:xfrm flipV="1">
            <a:off x="2951480" y="1443674"/>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V="1">
            <a:off x="8662035" y="1469074"/>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2419" name="CaixaDeTexto 21"/>
          <p:cNvSpPr txBox="1">
            <a:spLocks noChangeArrowheads="1"/>
          </p:cNvSpPr>
          <p:nvPr/>
        </p:nvSpPr>
        <p:spPr bwMode="auto">
          <a:xfrm>
            <a:off x="1486535" y="2664460"/>
            <a:ext cx="2032635" cy="737235"/>
          </a:xfrm>
          <a:prstGeom prst="rect">
            <a:avLst/>
          </a:prstGeom>
          <a:solidFill>
            <a:schemeClr val="bg1"/>
          </a:solidFill>
          <a:ln w="9525">
            <a:solidFill>
              <a:schemeClr val="tx1"/>
            </a:solidFill>
            <a:miter lim="800000"/>
          </a:ln>
        </p:spPr>
        <p:txBody>
          <a:bodyPr wrap="square">
            <a:spAutoFit/>
          </a:bodyPr>
          <a:lstStyle/>
          <a:p>
            <a:pPr algn="ctr"/>
            <a:r>
              <a:rPr altLang="en-US" sz="1400">
                <a:ln>
                  <a:noFill/>
                </a:ln>
                <a:latin typeface="Times New Roman" panose="02020603050405020304" pitchFamily="18" charset="0"/>
                <a:cs typeface="Times New Roman" panose="02020603050405020304" pitchFamily="18" charset="0"/>
                <a:sym typeface="+mn-ea"/>
              </a:rPr>
              <a:t>Desirable RAM</a:t>
            </a:r>
            <a:r>
              <a:rPr lang="pt-BR" sz="1400">
                <a:ln>
                  <a:noFill/>
                </a:ln>
                <a:latin typeface="Times New Roman" panose="02020603050405020304" pitchFamily="18" charset="0"/>
                <a:cs typeface="Times New Roman" panose="02020603050405020304" pitchFamily="18" charset="0"/>
                <a:sym typeface="+mn-ea"/>
              </a:rPr>
              <a:t>-C</a:t>
            </a:r>
            <a:r>
              <a:rPr altLang="en-US" sz="1400">
                <a:ln>
                  <a:noFill/>
                </a:ln>
                <a:latin typeface="Times New Roman" panose="02020603050405020304" pitchFamily="18" charset="0"/>
                <a:cs typeface="Times New Roman" panose="02020603050405020304" pitchFamily="18" charset="0"/>
                <a:sym typeface="+mn-ea"/>
              </a:rPr>
              <a:t> development and maturity curve</a:t>
            </a:r>
            <a:endParaRPr altLang="en-US" sz="1400">
              <a:ln>
                <a:noFill/>
              </a:ln>
              <a:latin typeface="Times New Roman" panose="02020603050405020304" pitchFamily="18" charset="0"/>
              <a:cs typeface="Times New Roman" panose="02020603050405020304" pitchFamily="18" charset="0"/>
              <a:sym typeface="+mn-ea"/>
            </a:endParaRPr>
          </a:p>
        </p:txBody>
      </p:sp>
      <p:sp>
        <p:nvSpPr>
          <p:cNvPr id="18" name="Espaço Reservado para Rodapé 17"/>
          <p:cNvSpPr>
            <a:spLocks noGrp="1"/>
          </p:cNvSpPr>
          <p:nvPr>
            <p:ph type="ftr" sz="quarter" idx="11"/>
          </p:nvPr>
        </p:nvSpPr>
        <p:spPr>
          <a:xfrm>
            <a:off x="4083050" y="6344920"/>
            <a:ext cx="4114800" cy="365125"/>
          </a:xfrm>
        </p:spPr>
        <p:txBody>
          <a:bodyPr/>
          <a:p>
            <a:r>
              <a:rPr lang="en-US"/>
              <a:t>Prof Dr Fernando T. M. Abrahão AeroLogLab-ITA</a:t>
            </a:r>
            <a:endParaRPr lang="en-US"/>
          </a:p>
        </p:txBody>
      </p:sp>
      <p:sp>
        <p:nvSpPr>
          <p:cNvPr id="2" name="CaixaDeTexto 5"/>
          <p:cNvSpPr txBox="1">
            <a:spLocks noChangeArrowheads="1"/>
          </p:cNvSpPr>
          <p:nvPr/>
        </p:nvSpPr>
        <p:spPr bwMode="auto">
          <a:xfrm>
            <a:off x="516255" y="1881506"/>
            <a:ext cx="15621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sym typeface="+mn-ea"/>
              </a:rPr>
              <a:t>Expected cost-benfit ratio for system support</a:t>
            </a:r>
            <a:endParaRPr lang="pt-BR" altLang="en-US" sz="140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19"/>
                                        </p:tgtEl>
                                        <p:attrNameLst>
                                          <p:attrName>style.visibility</p:attrName>
                                        </p:attrNameLst>
                                      </p:cBhvr>
                                      <p:to>
                                        <p:strVal val="visible"/>
                                      </p:to>
                                    </p:set>
                                    <p:animEffect transition="in" filter="wipe(down)">
                                      <p:cBhvr>
                                        <p:cTn id="17" dur="500"/>
                                        <p:tgtEl>
                                          <p:spTgt spid="1024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24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7" grpId="0" bldLvl="0" animBg="1"/>
      <p:bldP spid="7" grpId="1" animBg="1"/>
      <p:bldP spid="27" grpId="0" bldLvl="0" animBg="1"/>
      <p:bldP spid="27" grpId="1" animBg="1"/>
      <p:bldP spid="9" grpId="0" bldLvl="0" animBg="1"/>
      <p:bldP spid="9" grpId="1" animBg="1"/>
      <p:bldP spid="6" grpId="0" bldLvl="0" animBg="1"/>
      <p:bldP spid="6" grpId="1" animBg="1"/>
      <p:bldP spid="102419" grpId="0" bldLvl="0" animBg="1"/>
      <p:bldP spid="102419" grpId="1" animBg="1"/>
      <p:bldP spid="17" grpId="0" bldLvl="0" animBg="1"/>
      <p:bldP spid="17" grpId="1" animBg="1"/>
      <p:bldP spid="28" grpId="0" bldLvl="0" animBg="1"/>
      <p:bldP spid="28" grpId="1" animBg="1"/>
      <p:bldP spid="8" grpId="0" bldLvl="0" animBg="1"/>
      <p:bldP spid="8" grpId="1" animBg="1"/>
      <p:bldP spid="102420" grpId="0" bldLvl="0" animBg="1"/>
      <p:bldP spid="10242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ço Reservado para Rodapé 3"/>
          <p:cNvSpPr>
            <a:spLocks noGrp="1"/>
          </p:cNvSpPr>
          <p:nvPr>
            <p:ph type="ftr" sz="quarter" idx="11"/>
          </p:nvPr>
        </p:nvSpPr>
        <p:spPr/>
        <p:txBody>
          <a:bodyPr/>
          <a:p>
            <a:r>
              <a:rPr lang="en-US"/>
              <a:t>Prof Dr Fernando T. M. Abrahão AeroLogLab-ITA</a:t>
            </a:r>
            <a:endParaRPr lang="en-US"/>
          </a:p>
        </p:txBody>
      </p:sp>
      <p:sp>
        <p:nvSpPr>
          <p:cNvPr id="100" name="Caixa de Texto 99"/>
          <p:cNvSpPr txBox="1"/>
          <p:nvPr/>
        </p:nvSpPr>
        <p:spPr>
          <a:xfrm>
            <a:off x="455930" y="1586230"/>
            <a:ext cx="11280140" cy="3138170"/>
          </a:xfrm>
          <a:prstGeom prst="rect">
            <a:avLst/>
          </a:prstGeom>
          <a:noFill/>
          <a:ln w="9525">
            <a:noFill/>
          </a:ln>
        </p:spPr>
        <p:txBody>
          <a:bodyPr wrap="square">
            <a:spAutoFit/>
          </a:bodyPr>
          <a:p>
            <a:pPr indent="0" algn="just"/>
            <a:r>
              <a:rPr lang="en-US">
                <a:latin typeface="Times New Roman" panose="02020603050405020304" pitchFamily="18" charset="0"/>
                <a:ea typeface="SimSun" panose="02010600030101010101" pitchFamily="2" charset="-122"/>
              </a:rPr>
              <a:t>Outro caso seria quando a indústria considera que o desenvolvimento da suportabilidade do produto está encerrado no ponto ②. </a:t>
            </a:r>
            <a:r>
              <a:rPr lang="pt-BR" altLang="en-US">
                <a:latin typeface="Times New Roman" panose="02020603050405020304" pitchFamily="18" charset="0"/>
                <a:ea typeface="SimSun" panose="02010600030101010101" pitchFamily="2" charset="-122"/>
              </a:rPr>
              <a:t>Nesse, a</a:t>
            </a:r>
            <a:r>
              <a:rPr lang="en-US">
                <a:latin typeface="Times New Roman" panose="02020603050405020304" pitchFamily="18" charset="0"/>
                <a:ea typeface="SimSun" panose="02010600030101010101" pitchFamily="2" charset="-122"/>
              </a:rPr>
              <a:t> frota inteira é comprometida pela falta de maturidade dos fatores de RAMS e não acontece a continuidade de seu desenvolvimento. </a:t>
            </a:r>
            <a:r>
              <a:rPr lang="pt-BR" altLang="en-US">
                <a:latin typeface="Times New Roman" panose="02020603050405020304" pitchFamily="18" charset="0"/>
                <a:ea typeface="SimSun" panose="02010600030101010101" pitchFamily="2" charset="-122"/>
              </a:rPr>
              <a:t>O </a:t>
            </a:r>
            <a:r>
              <a:rPr lang="en-US">
                <a:latin typeface="Times New Roman" panose="02020603050405020304" pitchFamily="18" charset="0"/>
                <a:ea typeface="SimSun" panose="02010600030101010101" pitchFamily="2" charset="-122"/>
              </a:rPr>
              <a:t>produto não atinge a maturidade esperada nunca.</a:t>
            </a:r>
            <a:endParaRPr lang="en-US">
              <a:latin typeface="Times New Roman" panose="02020603050405020304" pitchFamily="18" charset="0"/>
              <a:ea typeface="SimSun" panose="02010600030101010101" pitchFamily="2" charset="-122"/>
            </a:endParaRPr>
          </a:p>
          <a:p>
            <a:pPr indent="0" algn="just"/>
            <a:endParaRPr lang="en-US">
              <a:latin typeface="Times New Roman" panose="02020603050405020304" pitchFamily="18" charset="0"/>
              <a:ea typeface="SimSun" panose="02010600030101010101" pitchFamily="2" charset="-122"/>
            </a:endParaRPr>
          </a:p>
          <a:p>
            <a:pPr indent="0" algn="just"/>
            <a:r>
              <a:rPr lang="en-US">
                <a:latin typeface="Times New Roman" panose="02020603050405020304" pitchFamily="18" charset="0"/>
                <a:ea typeface="SimSun" panose="02010600030101010101" pitchFamily="2" charset="-122"/>
              </a:rPr>
              <a:t> Um caso onde problemas de Confiabilidade e Manutenibilidade resultaram em baixa Disponibilidade e grande quantidade de homem-hora manutenção por hora de voo, além de complexidades de suporte desproporcionais para sua operação, é o do Bombardeiro Supersônico Corvair B-58 Hustler, que nunca chegou a voar maduro e teve o projeto cancelado e a frota retirada de serviço por conta das dificuldades (ABRAHÃO et al., 2019, apud RUSSEL, 2007).</a:t>
            </a:r>
            <a:endParaRPr lang="en-US">
              <a:latin typeface="Times New Roman" panose="02020603050405020304" pitchFamily="18" charset="0"/>
              <a:ea typeface="SimSun" panose="02010600030101010101" pitchFamily="2" charset="-122"/>
            </a:endParaRPr>
          </a:p>
          <a:p>
            <a:pPr indent="0" algn="just"/>
            <a:endParaRPr lang="en-US">
              <a:latin typeface="Times New Roman" panose="02020603050405020304" pitchFamily="18" charset="0"/>
              <a:ea typeface="SimSun" panose="02010600030101010101" pitchFamily="2" charset="-122"/>
            </a:endParaRPr>
          </a:p>
          <a:p>
            <a:pPr indent="0" algn="just"/>
            <a:r>
              <a:rPr lang="pt-BR" altLang="en-US">
                <a:latin typeface="Times New Roman" panose="02020603050405020304" pitchFamily="18" charset="0"/>
                <a:ea typeface="SimSun" panose="02010600030101010101" pitchFamily="2" charset="-122"/>
              </a:rPr>
              <a:t>Outro caso, mas não pelas mesmas razões, é o do AMX, que mesmo com um processo de modernização corre o risco de nunca voar maduro do ponto de vista da sua suportabilidade.</a:t>
            </a:r>
            <a:endParaRPr lang="pt-BR" altLang="en-US">
              <a:latin typeface="Times New Roman" panose="02020603050405020304" pitchFamily="18" charset="0"/>
              <a:ea typeface="SimSun"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ector de Seta Reta 44"/>
          <p:cNvCxnSpPr/>
          <p:nvPr/>
        </p:nvCxnSpPr>
        <p:spPr>
          <a:xfrm>
            <a:off x="1712914" y="4724400"/>
            <a:ext cx="7848000" cy="20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3486150" y="1447800"/>
            <a:ext cx="495300" cy="331660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47" name="Conector de Seta Reta 46"/>
          <p:cNvCxnSpPr/>
          <p:nvPr/>
        </p:nvCxnSpPr>
        <p:spPr>
          <a:xfrm flipV="1">
            <a:off x="1771650" y="1252539"/>
            <a:ext cx="0" cy="360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1658303" y="1528763"/>
            <a:ext cx="982662" cy="306705"/>
          </a:xfrm>
          <a:prstGeom prst="rect">
            <a:avLst/>
          </a:prstGeom>
          <a:noFill/>
        </p:spPr>
        <p:txBody>
          <a:bodyPr>
            <a:spAutoFit/>
          </a:bodyPr>
          <a:lstStyle/>
          <a:p>
            <a:pPr algn="ctr">
              <a:defRPr/>
            </a:pPr>
            <a:r>
              <a:rPr lang="en-US" sz="1400" dirty="0">
                <a:latin typeface="Times New Roman" panose="02020603050405020304" pitchFamily="18" charset="0"/>
                <a:cs typeface="Times New Roman" panose="02020603050405020304" pitchFamily="18" charset="0"/>
              </a:rPr>
              <a:t>Conce</a:t>
            </a:r>
            <a:r>
              <a:rPr lang="pt-BR" altLang="en-US" sz="1400" dirty="0">
                <a:latin typeface="Times New Roman" panose="02020603050405020304" pitchFamily="18" charset="0"/>
                <a:cs typeface="Times New Roman" panose="02020603050405020304" pitchFamily="18" charset="0"/>
              </a:rPr>
              <a:t>ito</a:t>
            </a:r>
            <a:endParaRPr lang="en-US" sz="1400" dirty="0">
              <a:latin typeface="Times New Roman" panose="02020603050405020304" pitchFamily="18" charset="0"/>
              <a:cs typeface="Times New Roman" panose="02020603050405020304" pitchFamily="18" charset="0"/>
            </a:endParaRPr>
          </a:p>
        </p:txBody>
      </p:sp>
      <p:sp>
        <p:nvSpPr>
          <p:cNvPr id="102412" name="CaixaDeTexto 14"/>
          <p:cNvSpPr txBox="1">
            <a:spLocks noChangeArrowheads="1"/>
          </p:cNvSpPr>
          <p:nvPr/>
        </p:nvSpPr>
        <p:spPr bwMode="auto">
          <a:xfrm>
            <a:off x="2528888" y="1505268"/>
            <a:ext cx="982662"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P</a:t>
            </a:r>
            <a:r>
              <a:rPr lang="en-US" altLang="en-US" sz="1400">
                <a:latin typeface="Times New Roman" panose="02020603050405020304" pitchFamily="18" charset="0"/>
                <a:cs typeface="Times New Roman" panose="02020603050405020304" pitchFamily="18" charset="0"/>
              </a:rPr>
              <a:t> &amp; </a:t>
            </a:r>
            <a:r>
              <a:rPr lang="pt-BR" altLang="en-US" sz="1400">
                <a:latin typeface="Times New Roman" panose="02020603050405020304" pitchFamily="18" charset="0"/>
                <a:cs typeface="Times New Roman" panose="02020603050405020304" pitchFamily="18" charset="0"/>
              </a:rPr>
              <a:t>D</a:t>
            </a:r>
            <a:endParaRPr lang="pt-BR" altLang="en-US" sz="1400">
              <a:latin typeface="Times New Roman" panose="02020603050405020304" pitchFamily="18" charset="0"/>
              <a:cs typeface="Times New Roman" panose="02020603050405020304" pitchFamily="18" charset="0"/>
            </a:endParaRPr>
          </a:p>
        </p:txBody>
      </p:sp>
      <p:sp>
        <p:nvSpPr>
          <p:cNvPr id="102413" name="CaixaDeTexto 15"/>
          <p:cNvSpPr txBox="1">
            <a:spLocks noChangeArrowheads="1"/>
          </p:cNvSpPr>
          <p:nvPr/>
        </p:nvSpPr>
        <p:spPr bwMode="auto">
          <a:xfrm>
            <a:off x="3369310" y="1459230"/>
            <a:ext cx="130429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Produ</a:t>
            </a:r>
            <a:r>
              <a:rPr lang="pt-BR" altLang="en-US" sz="1400">
                <a:latin typeface="Times New Roman" panose="02020603050405020304" pitchFamily="18" charset="0"/>
                <a:cs typeface="Times New Roman" panose="02020603050405020304" pitchFamily="18" charset="0"/>
              </a:rPr>
              <a:t>ção</a:t>
            </a:r>
            <a:endParaRPr lang="en-US" altLang="en-US" sz="1400">
              <a:latin typeface="Times New Roman" panose="02020603050405020304" pitchFamily="18" charset="0"/>
              <a:cs typeface="Times New Roman" panose="02020603050405020304" pitchFamily="18" charset="0"/>
            </a:endParaRPr>
          </a:p>
        </p:txBody>
      </p:sp>
      <p:sp>
        <p:nvSpPr>
          <p:cNvPr id="102414" name="CaixaDeTexto 16"/>
          <p:cNvSpPr txBox="1">
            <a:spLocks noChangeArrowheads="1"/>
          </p:cNvSpPr>
          <p:nvPr/>
        </p:nvSpPr>
        <p:spPr bwMode="auto">
          <a:xfrm>
            <a:off x="6271260" y="1456055"/>
            <a:ext cx="17576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Opera</a:t>
            </a:r>
            <a:r>
              <a:rPr lang="pt-BR" altLang="en-US" sz="1400">
                <a:latin typeface="Times New Roman" panose="02020603050405020304" pitchFamily="18" charset="0"/>
                <a:cs typeface="Times New Roman" panose="02020603050405020304" pitchFamily="18" charset="0"/>
              </a:rPr>
              <a:t>ção e Suporte</a:t>
            </a:r>
            <a:endParaRPr lang="en-US" altLang="en-US" sz="1400">
              <a:latin typeface="Times New Roman" panose="02020603050405020304" pitchFamily="18" charset="0"/>
              <a:cs typeface="Times New Roman" panose="02020603050405020304" pitchFamily="18" charset="0"/>
            </a:endParaRPr>
          </a:p>
        </p:txBody>
      </p:sp>
      <p:sp>
        <p:nvSpPr>
          <p:cNvPr id="102415" name="CaixaDeTexto 17"/>
          <p:cNvSpPr txBox="1">
            <a:spLocks noChangeArrowheads="1"/>
          </p:cNvSpPr>
          <p:nvPr/>
        </p:nvSpPr>
        <p:spPr bwMode="auto">
          <a:xfrm>
            <a:off x="8116570" y="1451928"/>
            <a:ext cx="10541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Descarte</a:t>
            </a:r>
            <a:endParaRPr lang="pt-BR" altLang="en-US" sz="1400">
              <a:latin typeface="Times New Roman" panose="02020603050405020304" pitchFamily="18" charset="0"/>
              <a:cs typeface="Times New Roman" panose="02020603050405020304" pitchFamily="18" charset="0"/>
            </a:endParaRPr>
          </a:p>
        </p:txBody>
      </p:sp>
      <p:sp>
        <p:nvSpPr>
          <p:cNvPr id="59" name="Retângulo 58"/>
          <p:cNvSpPr/>
          <p:nvPr/>
        </p:nvSpPr>
        <p:spPr>
          <a:xfrm>
            <a:off x="4667885" y="1461770"/>
            <a:ext cx="1496695" cy="328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2418" name="CaixaDeTexto 20"/>
          <p:cNvSpPr txBox="1">
            <a:spLocks noChangeArrowheads="1"/>
          </p:cNvSpPr>
          <p:nvPr/>
        </p:nvSpPr>
        <p:spPr bwMode="auto">
          <a:xfrm>
            <a:off x="4775200" y="1434465"/>
            <a:ext cx="12071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400">
                <a:latin typeface="Times New Roman" panose="02020603050405020304" pitchFamily="18" charset="0"/>
                <a:cs typeface="Times New Roman" panose="02020603050405020304" pitchFamily="18" charset="0"/>
              </a:rPr>
              <a:t>Implantação</a:t>
            </a:r>
            <a:endParaRPr lang="pt-BR" altLang="en-US" sz="1400">
              <a:latin typeface="Times New Roman" panose="02020603050405020304" pitchFamily="18" charset="0"/>
              <a:cs typeface="Times New Roman" panose="02020603050405020304" pitchFamily="18" charset="0"/>
            </a:endParaRPr>
          </a:p>
        </p:txBody>
      </p:sp>
      <p:sp>
        <p:nvSpPr>
          <p:cNvPr id="102421" name="CaixaDeTexto 26"/>
          <p:cNvSpPr txBox="1">
            <a:spLocks noChangeArrowheads="1"/>
          </p:cNvSpPr>
          <p:nvPr/>
        </p:nvSpPr>
        <p:spPr bwMode="auto">
          <a:xfrm>
            <a:off x="8414385" y="4819015"/>
            <a:ext cx="14979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600">
                <a:latin typeface="Times New Roman" panose="02020603050405020304" pitchFamily="18" charset="0"/>
                <a:cs typeface="Times New Roman" panose="02020603050405020304" pitchFamily="18" charset="0"/>
              </a:rPr>
              <a:t>Ciclo de Vida</a:t>
            </a:r>
            <a:endParaRPr lang="pt-BR" altLang="en-US" sz="1600">
              <a:latin typeface="Times New Roman" panose="02020603050405020304" pitchFamily="18" charset="0"/>
              <a:cs typeface="Times New Roman" panose="02020603050405020304" pitchFamily="18" charset="0"/>
            </a:endParaRPr>
          </a:p>
        </p:txBody>
      </p:sp>
      <p:cxnSp>
        <p:nvCxnSpPr>
          <p:cNvPr id="67" name="Conector Reto 66"/>
          <p:cNvCxnSpPr/>
          <p:nvPr/>
        </p:nvCxnSpPr>
        <p:spPr>
          <a:xfrm>
            <a:off x="1677988" y="2232025"/>
            <a:ext cx="799200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tângulo 68"/>
          <p:cNvSpPr/>
          <p:nvPr/>
        </p:nvSpPr>
        <p:spPr>
          <a:xfrm>
            <a:off x="8450263" y="1260475"/>
            <a:ext cx="336550" cy="14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Times New Roman" panose="02020603050405020304" pitchFamily="18" charset="0"/>
              <a:cs typeface="Times New Roman" panose="02020603050405020304" pitchFamily="18" charset="0"/>
            </a:endParaRPr>
          </a:p>
        </p:txBody>
      </p:sp>
      <p:sp>
        <p:nvSpPr>
          <p:cNvPr id="70" name="Retângulo 69"/>
          <p:cNvSpPr/>
          <p:nvPr/>
        </p:nvSpPr>
        <p:spPr>
          <a:xfrm>
            <a:off x="8413751" y="5378451"/>
            <a:ext cx="3349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102426" name="CaixaDeTexto 70"/>
          <p:cNvSpPr txBox="1">
            <a:spLocks noChangeArrowheads="1"/>
          </p:cNvSpPr>
          <p:nvPr/>
        </p:nvSpPr>
        <p:spPr bwMode="auto">
          <a:xfrm>
            <a:off x="1160145" y="5514976"/>
            <a:ext cx="9144000" cy="8299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600" dirty="0" err="1"/>
              <a:t>Supportability</a:t>
            </a:r>
            <a:r>
              <a:rPr lang="pt-BR" altLang="en-US" sz="1600" dirty="0"/>
              <a:t> </a:t>
            </a:r>
            <a:r>
              <a:rPr lang="pt-BR" altLang="en-US" sz="1600" dirty="0" err="1"/>
              <a:t>Issues</a:t>
            </a:r>
            <a:r>
              <a:rPr lang="pt-BR" altLang="en-US" sz="1600" dirty="0"/>
              <a:t> </a:t>
            </a:r>
            <a:r>
              <a:rPr lang="pt-BR" altLang="en-US" sz="1600" dirty="0" err="1" smtClean="0"/>
              <a:t>and</a:t>
            </a:r>
            <a:r>
              <a:rPr lang="pt-BR" altLang="en-US" sz="1600" dirty="0" smtClean="0"/>
              <a:t> Life </a:t>
            </a:r>
            <a:r>
              <a:rPr lang="pt-BR" altLang="en-US" sz="1600" dirty="0" err="1" smtClean="0"/>
              <a:t>Cycle</a:t>
            </a:r>
            <a:r>
              <a:rPr lang="pt-BR" altLang="en-US" sz="1600" dirty="0" smtClean="0"/>
              <a:t> </a:t>
            </a:r>
            <a:r>
              <a:rPr lang="pt-BR" altLang="en-US" sz="1600" dirty="0" err="1" smtClean="0"/>
              <a:t>Phases</a:t>
            </a:r>
            <a:r>
              <a:rPr lang="pt-BR" altLang="en-US" sz="1600" dirty="0" smtClean="0"/>
              <a:t> </a:t>
            </a:r>
            <a:endParaRPr lang="pt-BR" altLang="en-US" sz="1600" dirty="0"/>
          </a:p>
          <a:p>
            <a:pPr algn="ctr"/>
            <a:r>
              <a:rPr lang="en-US" altLang="en-US" sz="1600" dirty="0"/>
              <a:t>Source: ABRAHÃO, F.T.M.</a:t>
            </a:r>
            <a:r>
              <a:rPr lang="pt-BR" altLang="en-US" sz="1600" dirty="0"/>
              <a:t> (2022)</a:t>
            </a:r>
            <a:r>
              <a:rPr lang="en-US" altLang="en-US" sz="1600" dirty="0"/>
              <a:t>  MB-249 </a:t>
            </a:r>
            <a:r>
              <a:rPr lang="pt-BR" altLang="en-US" sz="1600" dirty="0"/>
              <a:t>Logística no Desenvolvimento, Aquisição, Serviço e Disposição de Sistemas Complexos, </a:t>
            </a:r>
            <a:r>
              <a:rPr lang="pt-BR" altLang="en-US" sz="1600" dirty="0" err="1"/>
              <a:t>Classnotes</a:t>
            </a:r>
            <a:endParaRPr lang="en-US" altLang="en-US" sz="1600" dirty="0"/>
          </a:p>
        </p:txBody>
      </p:sp>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Conector de Seta Reta 1"/>
          <p:cNvCxnSpPr/>
          <p:nvPr/>
        </p:nvCxnSpPr>
        <p:spPr>
          <a:xfrm flipV="1">
            <a:off x="2508250" y="1131889"/>
            <a:ext cx="0" cy="3600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Conector de Seta Reta 2"/>
          <p:cNvCxnSpPr/>
          <p:nvPr/>
        </p:nvCxnSpPr>
        <p:spPr>
          <a:xfrm flipV="1">
            <a:off x="3479800" y="1126174"/>
            <a:ext cx="0" cy="3600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Forma livre 6"/>
          <p:cNvSpPr/>
          <p:nvPr/>
        </p:nvSpPr>
        <p:spPr bwMode="auto">
          <a:xfrm rot="21420000">
            <a:off x="4663440" y="2119630"/>
            <a:ext cx="4740275"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alpha val="37000"/>
              </a:schemeClr>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lstStyle/>
          <a:p>
            <a:endParaRPr lang="en-US" sz="1400">
              <a:latin typeface="Times New Roman" panose="02020603050405020304" pitchFamily="18" charset="0"/>
              <a:cs typeface="Times New Roman" panose="02020603050405020304" pitchFamily="18" charset="0"/>
            </a:endParaRPr>
          </a:p>
        </p:txBody>
      </p:sp>
      <p:cxnSp>
        <p:nvCxnSpPr>
          <p:cNvPr id="4" name="Conector de Seta Reta 3"/>
          <p:cNvCxnSpPr/>
          <p:nvPr/>
        </p:nvCxnSpPr>
        <p:spPr>
          <a:xfrm flipV="1">
            <a:off x="4673600" y="1440499"/>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Conector de Seta Reta 4"/>
          <p:cNvCxnSpPr/>
          <p:nvPr/>
        </p:nvCxnSpPr>
        <p:spPr>
          <a:xfrm flipV="1">
            <a:off x="8190230" y="1126174"/>
            <a:ext cx="0" cy="3600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2898140" y="3512185"/>
            <a:ext cx="228600" cy="209550"/>
          </a:xfrm>
          <a:prstGeom prst="ellipse">
            <a:avLst/>
          </a:prstGeom>
        </p:spPr>
        <p:style>
          <a:lnRef idx="3">
            <a:schemeClr val="lt1"/>
          </a:lnRef>
          <a:fillRef idx="1">
            <a:schemeClr val="dk1"/>
          </a:fillRef>
          <a:effectRef idx="1">
            <a:schemeClr val="dk1"/>
          </a:effectRef>
          <a:fontRef idx="minor">
            <a:schemeClr val="lt1"/>
          </a:fontRef>
        </p:style>
        <p:txBody>
          <a:bodyPr rtlCol="0" anchor="ctr"/>
          <a:p>
            <a:pPr algn="ctr"/>
            <a:r>
              <a:rPr lang="pt-BR" altLang="en-US" sz="1400">
                <a:latin typeface="Times New Roman" panose="02020603050405020304" pitchFamily="18" charset="0"/>
                <a:cs typeface="Times New Roman" panose="02020603050405020304" pitchFamily="18" charset="0"/>
              </a:rPr>
              <a:t>1</a:t>
            </a:r>
            <a:endParaRPr lang="pt-BR" altLang="en-US" sz="1400">
              <a:latin typeface="Times New Roman" panose="02020603050405020304" pitchFamily="18" charset="0"/>
              <a:cs typeface="Times New Roman" panose="02020603050405020304" pitchFamily="18" charset="0"/>
            </a:endParaRPr>
          </a:p>
        </p:txBody>
      </p:sp>
      <p:sp>
        <p:nvSpPr>
          <p:cNvPr id="19" name="Forma livre 18"/>
          <p:cNvSpPr/>
          <p:nvPr/>
        </p:nvSpPr>
        <p:spPr>
          <a:xfrm>
            <a:off x="1768475" y="2240280"/>
            <a:ext cx="2905125" cy="247650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a:solidFill>
              <a:schemeClr val="accent1">
                <a:shade val="50000"/>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latin typeface="Times New Roman" panose="02020603050405020304" pitchFamily="18" charset="0"/>
              <a:cs typeface="Times New Roman" panose="02020603050405020304" pitchFamily="18" charset="0"/>
            </a:endParaRPr>
          </a:p>
        </p:txBody>
      </p:sp>
      <p:sp>
        <p:nvSpPr>
          <p:cNvPr id="102419" name="CaixaDeTexto 21"/>
          <p:cNvSpPr txBox="1">
            <a:spLocks noChangeArrowheads="1"/>
          </p:cNvSpPr>
          <p:nvPr/>
        </p:nvSpPr>
        <p:spPr bwMode="auto">
          <a:xfrm>
            <a:off x="1096010" y="2664460"/>
            <a:ext cx="2032635" cy="737235"/>
          </a:xfrm>
          <a:prstGeom prst="rect">
            <a:avLst/>
          </a:prstGeom>
          <a:solidFill>
            <a:schemeClr val="bg1"/>
          </a:solidFill>
          <a:ln w="9525">
            <a:solidFill>
              <a:schemeClr val="tx1"/>
            </a:solidFill>
            <a:miter lim="800000"/>
          </a:ln>
        </p:spPr>
        <p:txBody>
          <a:bodyPr wrap="square">
            <a:spAutoFit/>
          </a:bodyPr>
          <a:lstStyle/>
          <a:p>
            <a:pPr algn="ctr"/>
            <a:r>
              <a:rPr lang="pt-BR" altLang="en-US" sz="1400">
                <a:ln>
                  <a:noFill/>
                </a:ln>
                <a:latin typeface="Times New Roman" panose="02020603050405020304" pitchFamily="18" charset="0"/>
                <a:cs typeface="Times New Roman" panose="02020603050405020304" pitchFamily="18" charset="0"/>
                <a:sym typeface="+mn-ea"/>
              </a:rPr>
              <a:t>Curva desejável de desenvolvimento e maturidade de </a:t>
            </a:r>
            <a:r>
              <a:rPr lang="en-US" altLang="en-US" sz="1400">
                <a:ln>
                  <a:noFill/>
                </a:ln>
                <a:latin typeface="Times New Roman" panose="02020603050405020304" pitchFamily="18" charset="0"/>
                <a:cs typeface="Times New Roman" panose="02020603050405020304" pitchFamily="18" charset="0"/>
                <a:sym typeface="+mn-ea"/>
              </a:rPr>
              <a:t>RAMS</a:t>
            </a:r>
            <a:endParaRPr lang="en-US" altLang="en-US" sz="1400">
              <a:ln>
                <a:noFill/>
              </a:ln>
            </a:endParaRPr>
          </a:p>
        </p:txBody>
      </p:sp>
      <p:cxnSp>
        <p:nvCxnSpPr>
          <p:cNvPr id="23" name="Conector em curva 74"/>
          <p:cNvCxnSpPr/>
          <p:nvPr/>
        </p:nvCxnSpPr>
        <p:spPr>
          <a:xfrm flipV="1">
            <a:off x="1729105" y="2270125"/>
            <a:ext cx="3032125" cy="2428875"/>
          </a:xfrm>
          <a:prstGeom prst="curvedConnector3">
            <a:avLst>
              <a:gd name="adj1" fmla="val 50010"/>
            </a:avLst>
          </a:prstGeom>
          <a:ln w="158750">
            <a:solidFill>
              <a:schemeClr val="tx1">
                <a:lumMod val="95000"/>
                <a:lumOff val="5000"/>
                <a:alpha val="7000"/>
              </a:schemeClr>
            </a:solidFill>
          </a:ln>
        </p:spPr>
        <p:style>
          <a:lnRef idx="3">
            <a:schemeClr val="accent2"/>
          </a:lnRef>
          <a:fillRef idx="0">
            <a:schemeClr val="accent2"/>
          </a:fillRef>
          <a:effectRef idx="2">
            <a:schemeClr val="accent2"/>
          </a:effectRef>
          <a:fontRef idx="minor">
            <a:schemeClr val="tx1"/>
          </a:fontRef>
        </p:style>
      </p:cxnSp>
      <p:sp>
        <p:nvSpPr>
          <p:cNvPr id="102420" name="CaixaDeTexto 22"/>
          <p:cNvSpPr txBox="1">
            <a:spLocks noChangeArrowheads="1"/>
          </p:cNvSpPr>
          <p:nvPr/>
        </p:nvSpPr>
        <p:spPr bwMode="auto">
          <a:xfrm>
            <a:off x="3930650" y="4565650"/>
            <a:ext cx="2086610" cy="737235"/>
          </a:xfrm>
          <a:prstGeom prst="rect">
            <a:avLst/>
          </a:prstGeom>
          <a:solidFill>
            <a:schemeClr val="bg1"/>
          </a:solidFill>
          <a:ln w="9525">
            <a:solidFill>
              <a:schemeClr val="tx1"/>
            </a:solidFill>
            <a:miter lim="800000"/>
          </a:ln>
        </p:spPr>
        <p:txBody>
          <a:bodyPr wrap="square">
            <a:spAutoFit/>
          </a:bodyPr>
          <a:lstStyle/>
          <a:p>
            <a:pPr algn="ctr"/>
            <a:r>
              <a:rPr lang="pt-BR" altLang="en-US" sz="1400">
                <a:latin typeface="Times New Roman" panose="02020603050405020304" pitchFamily="18" charset="0"/>
                <a:cs typeface="Times New Roman" panose="02020603050405020304" pitchFamily="18" charset="0"/>
              </a:rPr>
              <a:t>Maturidade tardia de </a:t>
            </a:r>
            <a:r>
              <a:rPr lang="en-US" altLang="en-US" sz="1400">
                <a:latin typeface="Times New Roman" panose="02020603050405020304" pitchFamily="18" charset="0"/>
                <a:cs typeface="Times New Roman" panose="02020603050405020304" pitchFamily="18" charset="0"/>
              </a:rPr>
              <a:t>RAMS</a:t>
            </a:r>
            <a:r>
              <a:rPr lang="pt-BR" altLang="en-US" sz="1400">
                <a:latin typeface="Times New Roman" panose="02020603050405020304" pitchFamily="18" charset="0"/>
                <a:cs typeface="Times New Roman" panose="02020603050405020304" pitchFamily="18" charset="0"/>
              </a:rPr>
              <a:t> sem continuidade no desenvolvimento</a:t>
            </a:r>
            <a:endParaRPr lang="pt-BR" altLang="en-US" sz="1400">
              <a:latin typeface="Times New Roman" panose="02020603050405020304" pitchFamily="18" charset="0"/>
              <a:cs typeface="Times New Roman" panose="02020603050405020304" pitchFamily="18" charset="0"/>
            </a:endParaRPr>
          </a:p>
        </p:txBody>
      </p:sp>
      <p:cxnSp>
        <p:nvCxnSpPr>
          <p:cNvPr id="11" name="Conector de Seta Reta 10"/>
          <p:cNvCxnSpPr/>
          <p:nvPr/>
        </p:nvCxnSpPr>
        <p:spPr>
          <a:xfrm flipH="1" flipV="1">
            <a:off x="9296400" y="1699895"/>
            <a:ext cx="95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9429750" y="2331720"/>
            <a:ext cx="3175"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7"/>
          <p:cNvSpPr txBox="1">
            <a:spLocks noChangeArrowheads="1"/>
          </p:cNvSpPr>
          <p:nvPr/>
        </p:nvSpPr>
        <p:spPr bwMode="auto">
          <a:xfrm>
            <a:off x="9351645" y="1715770"/>
            <a:ext cx="6965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Bom</a:t>
            </a:r>
            <a:endParaRPr lang="pt-BR" altLang="en-US" sz="1400">
              <a:latin typeface="Times New Roman" panose="02020603050405020304" pitchFamily="18" charset="0"/>
              <a:cs typeface="Times New Roman" panose="02020603050405020304" pitchFamily="18" charset="0"/>
            </a:endParaRPr>
          </a:p>
        </p:txBody>
      </p:sp>
      <p:sp>
        <p:nvSpPr>
          <p:cNvPr id="14" name="CaixaDeTexto 17"/>
          <p:cNvSpPr txBox="1">
            <a:spLocks noChangeArrowheads="1"/>
          </p:cNvSpPr>
          <p:nvPr/>
        </p:nvSpPr>
        <p:spPr bwMode="auto">
          <a:xfrm>
            <a:off x="9432925" y="2331720"/>
            <a:ext cx="6965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Não Bom</a:t>
            </a:r>
            <a:endParaRPr lang="pt-BR" altLang="en-US" sz="1400">
              <a:latin typeface="Times New Roman" panose="02020603050405020304" pitchFamily="18" charset="0"/>
              <a:cs typeface="Times New Roman" panose="02020603050405020304" pitchFamily="18" charset="0"/>
            </a:endParaRPr>
          </a:p>
        </p:txBody>
      </p:sp>
      <p:sp>
        <p:nvSpPr>
          <p:cNvPr id="8" name="Elipse 7"/>
          <p:cNvSpPr/>
          <p:nvPr/>
        </p:nvSpPr>
        <p:spPr>
          <a:xfrm>
            <a:off x="4691380" y="3378835"/>
            <a:ext cx="228600" cy="209550"/>
          </a:xfrm>
          <a:prstGeom prst="ellipse">
            <a:avLst/>
          </a:prstGeom>
        </p:spPr>
        <p:style>
          <a:lnRef idx="3">
            <a:schemeClr val="lt1"/>
          </a:lnRef>
          <a:fillRef idx="1">
            <a:schemeClr val="dk1"/>
          </a:fillRef>
          <a:effectRef idx="1">
            <a:schemeClr val="dk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pt-BR" altLang="en-US" sz="1400">
                <a:latin typeface="Times New Roman" panose="02020603050405020304" pitchFamily="18" charset="0"/>
                <a:cs typeface="Times New Roman" panose="02020603050405020304" pitchFamily="18" charset="0"/>
                <a:sym typeface="+mn-ea"/>
              </a:rPr>
              <a:t>2</a:t>
            </a:r>
            <a:endParaRPr lang="pt-BR" altLang="en-US" sz="1400">
              <a:latin typeface="Times New Roman" panose="02020603050405020304" pitchFamily="18" charset="0"/>
              <a:cs typeface="Times New Roman" panose="02020603050405020304" pitchFamily="18" charset="0"/>
              <a:sym typeface="+mn-ea"/>
            </a:endParaRPr>
          </a:p>
        </p:txBody>
      </p:sp>
      <p:sp>
        <p:nvSpPr>
          <p:cNvPr id="10" name="Forma livre 9"/>
          <p:cNvSpPr/>
          <p:nvPr/>
        </p:nvSpPr>
        <p:spPr bwMode="auto">
          <a:xfrm rot="900000">
            <a:off x="4575810" y="4047490"/>
            <a:ext cx="3097530"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p>
            <a:endParaRPr lang="en-US" sz="1400"/>
          </a:p>
        </p:txBody>
      </p:sp>
      <p:sp>
        <p:nvSpPr>
          <p:cNvPr id="16" name="Forma livre 15"/>
          <p:cNvSpPr/>
          <p:nvPr/>
        </p:nvSpPr>
        <p:spPr>
          <a:xfrm rot="540000">
            <a:off x="2880360" y="3512185"/>
            <a:ext cx="1715135" cy="132461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p>
        </p:txBody>
      </p:sp>
      <p:cxnSp>
        <p:nvCxnSpPr>
          <p:cNvPr id="18" name="Conector em curva 74"/>
          <p:cNvCxnSpPr/>
          <p:nvPr/>
        </p:nvCxnSpPr>
        <p:spPr>
          <a:xfrm flipV="1">
            <a:off x="2816225" y="3691890"/>
            <a:ext cx="1850390" cy="995680"/>
          </a:xfrm>
          <a:prstGeom prst="curvedConnector3">
            <a:avLst>
              <a:gd name="adj1" fmla="val 50034"/>
            </a:avLst>
          </a:prstGeom>
          <a:ln w="158750">
            <a:solidFill>
              <a:schemeClr val="tx1">
                <a:lumMod val="95000"/>
                <a:lumOff val="5000"/>
                <a:alpha val="27843"/>
              </a:schemeClr>
            </a:solidFill>
          </a:ln>
        </p:spPr>
        <p:style>
          <a:lnRef idx="3">
            <a:schemeClr val="accent2"/>
          </a:lnRef>
          <a:fillRef idx="0">
            <a:schemeClr val="accent2"/>
          </a:fillRef>
          <a:effectRef idx="2">
            <a:schemeClr val="accent2"/>
          </a:effectRef>
          <a:fontRef idx="minor">
            <a:schemeClr val="tx1"/>
          </a:fontRef>
        </p:style>
      </p:cxnSp>
      <p:sp>
        <p:nvSpPr>
          <p:cNvPr id="9" name="Espaço Reservado para Rodapé 8"/>
          <p:cNvSpPr>
            <a:spLocks noGrp="1"/>
          </p:cNvSpPr>
          <p:nvPr>
            <p:ph type="ftr" sz="quarter" idx="11"/>
          </p:nvPr>
        </p:nvSpPr>
        <p:spPr/>
        <p:txBody>
          <a:bodyPr/>
          <a:p>
            <a:r>
              <a:rPr lang="en-US"/>
              <a:t>Prof Dr Fernando T. M. Abrahão AeroLogLab-ITA</a:t>
            </a:r>
            <a:endParaRPr lang="en-US"/>
          </a:p>
        </p:txBody>
      </p:sp>
      <p:sp>
        <p:nvSpPr>
          <p:cNvPr id="15" name="CaixaDeTexto 5"/>
          <p:cNvSpPr txBox="1">
            <a:spLocks noChangeArrowheads="1"/>
          </p:cNvSpPr>
          <p:nvPr/>
        </p:nvSpPr>
        <p:spPr bwMode="auto">
          <a:xfrm>
            <a:off x="151130" y="1881506"/>
            <a:ext cx="15621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sym typeface="+mn-ea"/>
              </a:rPr>
              <a:t>Relação Custo Benefício esperada do produto</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19"/>
                                        </p:tgtEl>
                                        <p:attrNameLst>
                                          <p:attrName>style.visibility</p:attrName>
                                        </p:attrNameLst>
                                      </p:cBhvr>
                                      <p:to>
                                        <p:strVal val="visible"/>
                                      </p:to>
                                    </p:set>
                                    <p:animEffect transition="in" filter="wipe(down)">
                                      <p:cBhvr>
                                        <p:cTn id="17" dur="500"/>
                                        <p:tgtEl>
                                          <p:spTgt spid="1024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24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7" grpId="0" bldLvl="0" animBg="1"/>
      <p:bldP spid="7" grpId="1" animBg="1"/>
      <p:bldP spid="6" grpId="0" bldLvl="0" animBg="1"/>
      <p:bldP spid="6" grpId="1" animBg="1"/>
      <p:bldP spid="102419" grpId="0" bldLvl="0" animBg="1"/>
      <p:bldP spid="102419" grpId="1" animBg="1"/>
      <p:bldP spid="8" grpId="0" bldLvl="0" animBg="1"/>
      <p:bldP spid="8" grpId="1" animBg="1"/>
      <p:bldP spid="102420" grpId="0" bldLvl="0" animBg="1"/>
      <p:bldP spid="102420" grpId="1" animBg="1"/>
      <p:bldP spid="10" grpId="0" bldLvl="0" animBg="1"/>
      <p:bldP spid="10" grpId="1" animBg="1"/>
      <p:bldP spid="16" grpId="0" bldLvl="0" animBg="1"/>
      <p:bldP spid="1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ço Reservado para Rodapé 3"/>
          <p:cNvSpPr>
            <a:spLocks noGrp="1"/>
          </p:cNvSpPr>
          <p:nvPr>
            <p:ph type="ftr" sz="quarter" idx="11"/>
          </p:nvPr>
        </p:nvSpPr>
        <p:spPr/>
        <p:txBody>
          <a:bodyPr/>
          <a:p>
            <a:r>
              <a:rPr lang="en-US"/>
              <a:t>Prof Dr Fernando T. M. Abrahão AeroLogLab-ITA</a:t>
            </a:r>
            <a:endParaRPr lang="en-US"/>
          </a:p>
        </p:txBody>
      </p:sp>
      <p:pic>
        <p:nvPicPr>
          <p:cNvPr id="5" name="Espaço Reservado para Conteúdo 4"/>
          <p:cNvPicPr>
            <a:picLocks noChangeAspect="1"/>
          </p:cNvPicPr>
          <p:nvPr>
            <p:ph sz="half" idx="1"/>
          </p:nvPr>
        </p:nvPicPr>
        <p:blipFill>
          <a:blip r:embed="rId1"/>
          <a:stretch>
            <a:fillRect/>
          </a:stretch>
        </p:blipFill>
        <p:spPr>
          <a:xfrm>
            <a:off x="82550" y="116840"/>
            <a:ext cx="9671685" cy="4056380"/>
          </a:xfrm>
          <a:prstGeom prst="rect">
            <a:avLst/>
          </a:prstGeom>
        </p:spPr>
      </p:pic>
      <p:pic>
        <p:nvPicPr>
          <p:cNvPr id="2" name="Espaço Reservado para Conteúdo 1"/>
          <p:cNvPicPr>
            <a:picLocks noChangeAspect="1"/>
          </p:cNvPicPr>
          <p:nvPr>
            <p:ph sz="half" idx="2"/>
          </p:nvPr>
        </p:nvPicPr>
        <p:blipFill>
          <a:blip r:embed="rId2"/>
          <a:stretch>
            <a:fillRect/>
          </a:stretch>
        </p:blipFill>
        <p:spPr>
          <a:xfrm>
            <a:off x="3028950" y="2927985"/>
            <a:ext cx="8753475" cy="3793490"/>
          </a:xfrm>
          <a:prstGeom prst="rect">
            <a:avLst/>
          </a:prstGeom>
        </p:spPr>
      </p:pic>
      <p:pic>
        <p:nvPicPr>
          <p:cNvPr id="7" name="Espaço Reservado para Conteúdo 4"/>
          <p:cNvPicPr>
            <a:picLocks noChangeAspect="1"/>
          </p:cNvPicPr>
          <p:nvPr/>
        </p:nvPicPr>
        <p:blipFill>
          <a:blip r:embed="rId3"/>
          <a:stretch>
            <a:fillRect/>
          </a:stretch>
        </p:blipFill>
        <p:spPr>
          <a:xfrm rot="5400000">
            <a:off x="3456940" y="-1196975"/>
            <a:ext cx="5278755" cy="9252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aixaDeTexto 5"/>
          <p:cNvSpPr txBox="1">
            <a:spLocks noChangeArrowheads="1"/>
          </p:cNvSpPr>
          <p:nvPr/>
        </p:nvSpPr>
        <p:spPr bwMode="auto">
          <a:xfrm>
            <a:off x="151130" y="1881506"/>
            <a:ext cx="15621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sym typeface="+mn-ea"/>
              </a:rPr>
              <a:t>Relação Custo Benefício esperada do produto</a:t>
            </a:r>
            <a:endParaRPr lang="en-US" altLang="en-US" sz="1400"/>
          </a:p>
        </p:txBody>
      </p:sp>
      <p:cxnSp>
        <p:nvCxnSpPr>
          <p:cNvPr id="45" name="Conector de Seta Reta 44"/>
          <p:cNvCxnSpPr/>
          <p:nvPr/>
        </p:nvCxnSpPr>
        <p:spPr>
          <a:xfrm>
            <a:off x="1712914" y="4724400"/>
            <a:ext cx="7848000" cy="20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3486150" y="1447800"/>
            <a:ext cx="495300" cy="331660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cxnSp>
        <p:nvCxnSpPr>
          <p:cNvPr id="47" name="Conector de Seta Reta 46"/>
          <p:cNvCxnSpPr/>
          <p:nvPr/>
        </p:nvCxnSpPr>
        <p:spPr>
          <a:xfrm flipV="1">
            <a:off x="1771650" y="1252539"/>
            <a:ext cx="0" cy="360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1658303" y="1528763"/>
            <a:ext cx="982662" cy="306705"/>
          </a:xfrm>
          <a:prstGeom prst="rect">
            <a:avLst/>
          </a:prstGeom>
          <a:noFill/>
        </p:spPr>
        <p:txBody>
          <a:bodyPr>
            <a:spAutoFit/>
          </a:bodyPr>
          <a:lstStyle/>
          <a:p>
            <a:pPr algn="ctr">
              <a:defRPr/>
            </a:pPr>
            <a:r>
              <a:rPr lang="en-US" sz="1400" dirty="0"/>
              <a:t>Conce</a:t>
            </a:r>
            <a:r>
              <a:rPr lang="pt-BR" altLang="en-US" sz="1400" dirty="0"/>
              <a:t>ito</a:t>
            </a:r>
            <a:endParaRPr lang="en-US" sz="1400" dirty="0"/>
          </a:p>
        </p:txBody>
      </p:sp>
      <p:sp>
        <p:nvSpPr>
          <p:cNvPr id="102412" name="CaixaDeTexto 14"/>
          <p:cNvSpPr txBox="1">
            <a:spLocks noChangeArrowheads="1"/>
          </p:cNvSpPr>
          <p:nvPr/>
        </p:nvSpPr>
        <p:spPr bwMode="auto">
          <a:xfrm>
            <a:off x="2528888" y="1505268"/>
            <a:ext cx="982662"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t>P</a:t>
            </a:r>
            <a:r>
              <a:rPr lang="en-US" altLang="en-US" sz="1400"/>
              <a:t> &amp; </a:t>
            </a:r>
            <a:r>
              <a:rPr lang="pt-BR" altLang="en-US" sz="1400"/>
              <a:t>D</a:t>
            </a:r>
            <a:endParaRPr lang="pt-BR" altLang="en-US" sz="1400"/>
          </a:p>
        </p:txBody>
      </p:sp>
      <p:sp>
        <p:nvSpPr>
          <p:cNvPr id="102413" name="CaixaDeTexto 15"/>
          <p:cNvSpPr txBox="1">
            <a:spLocks noChangeArrowheads="1"/>
          </p:cNvSpPr>
          <p:nvPr/>
        </p:nvSpPr>
        <p:spPr bwMode="auto">
          <a:xfrm>
            <a:off x="3412490" y="1411605"/>
            <a:ext cx="130429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t>Produ</a:t>
            </a:r>
            <a:r>
              <a:rPr lang="pt-BR" altLang="en-US" sz="1400"/>
              <a:t>ção</a:t>
            </a:r>
            <a:endParaRPr lang="en-US" altLang="en-US" sz="1400"/>
          </a:p>
        </p:txBody>
      </p:sp>
      <p:sp>
        <p:nvSpPr>
          <p:cNvPr id="102414" name="CaixaDeTexto 16"/>
          <p:cNvSpPr txBox="1">
            <a:spLocks noChangeArrowheads="1"/>
          </p:cNvSpPr>
          <p:nvPr/>
        </p:nvSpPr>
        <p:spPr bwMode="auto">
          <a:xfrm>
            <a:off x="6269355" y="1408430"/>
            <a:ext cx="17576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t>Opera</a:t>
            </a:r>
            <a:r>
              <a:rPr lang="pt-BR" altLang="en-US" sz="1400"/>
              <a:t>ção e Suporte</a:t>
            </a:r>
            <a:endParaRPr lang="en-US" altLang="en-US" sz="1400"/>
          </a:p>
        </p:txBody>
      </p:sp>
      <p:sp>
        <p:nvSpPr>
          <p:cNvPr id="102415" name="CaixaDeTexto 17"/>
          <p:cNvSpPr txBox="1">
            <a:spLocks noChangeArrowheads="1"/>
          </p:cNvSpPr>
          <p:nvPr/>
        </p:nvSpPr>
        <p:spPr bwMode="auto">
          <a:xfrm>
            <a:off x="8858250" y="1528763"/>
            <a:ext cx="10541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t>Descarte</a:t>
            </a:r>
            <a:endParaRPr lang="pt-BR" altLang="en-US" sz="1400"/>
          </a:p>
        </p:txBody>
      </p:sp>
      <p:sp>
        <p:nvSpPr>
          <p:cNvPr id="59" name="Retângulo 58"/>
          <p:cNvSpPr/>
          <p:nvPr/>
        </p:nvSpPr>
        <p:spPr>
          <a:xfrm>
            <a:off x="4667885" y="1461770"/>
            <a:ext cx="1496695" cy="328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sp>
        <p:nvSpPr>
          <p:cNvPr id="102418" name="CaixaDeTexto 20"/>
          <p:cNvSpPr txBox="1">
            <a:spLocks noChangeArrowheads="1"/>
          </p:cNvSpPr>
          <p:nvPr/>
        </p:nvSpPr>
        <p:spPr bwMode="auto">
          <a:xfrm>
            <a:off x="4775200" y="1434465"/>
            <a:ext cx="12071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400"/>
              <a:t>Implantação</a:t>
            </a:r>
            <a:endParaRPr lang="pt-BR" altLang="en-US" sz="1400"/>
          </a:p>
        </p:txBody>
      </p:sp>
      <p:sp>
        <p:nvSpPr>
          <p:cNvPr id="102421" name="CaixaDeTexto 26"/>
          <p:cNvSpPr txBox="1">
            <a:spLocks noChangeArrowheads="1"/>
          </p:cNvSpPr>
          <p:nvPr/>
        </p:nvSpPr>
        <p:spPr bwMode="auto">
          <a:xfrm>
            <a:off x="8414385" y="4819015"/>
            <a:ext cx="14979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600"/>
              <a:t>Ciclo de Vida</a:t>
            </a:r>
            <a:endParaRPr lang="pt-BR" altLang="en-US" sz="1600"/>
          </a:p>
        </p:txBody>
      </p:sp>
      <p:cxnSp>
        <p:nvCxnSpPr>
          <p:cNvPr id="67" name="Conector Reto 66"/>
          <p:cNvCxnSpPr/>
          <p:nvPr/>
        </p:nvCxnSpPr>
        <p:spPr>
          <a:xfrm>
            <a:off x="1677988" y="2232025"/>
            <a:ext cx="799200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tângulo 68"/>
          <p:cNvSpPr/>
          <p:nvPr/>
        </p:nvSpPr>
        <p:spPr>
          <a:xfrm>
            <a:off x="8450263" y="1260475"/>
            <a:ext cx="336550" cy="14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endParaRPr>
          </a:p>
        </p:txBody>
      </p:sp>
      <p:sp>
        <p:nvSpPr>
          <p:cNvPr id="70" name="Retângulo 69"/>
          <p:cNvSpPr/>
          <p:nvPr/>
        </p:nvSpPr>
        <p:spPr>
          <a:xfrm>
            <a:off x="8413751" y="5378451"/>
            <a:ext cx="3349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102426" name="CaixaDeTexto 70"/>
          <p:cNvSpPr txBox="1">
            <a:spLocks noChangeArrowheads="1"/>
          </p:cNvSpPr>
          <p:nvPr/>
        </p:nvSpPr>
        <p:spPr bwMode="auto">
          <a:xfrm>
            <a:off x="1160145" y="5514976"/>
            <a:ext cx="9144000" cy="8299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600" dirty="0" err="1"/>
              <a:t>Supportability</a:t>
            </a:r>
            <a:r>
              <a:rPr lang="pt-BR" altLang="en-US" sz="1600" dirty="0"/>
              <a:t> </a:t>
            </a:r>
            <a:r>
              <a:rPr lang="pt-BR" altLang="en-US" sz="1600" dirty="0" err="1"/>
              <a:t>Issues</a:t>
            </a:r>
            <a:r>
              <a:rPr lang="pt-BR" altLang="en-US" sz="1600" dirty="0"/>
              <a:t> </a:t>
            </a:r>
            <a:r>
              <a:rPr lang="pt-BR" altLang="en-US" sz="1600" dirty="0" err="1" smtClean="0"/>
              <a:t>and</a:t>
            </a:r>
            <a:r>
              <a:rPr lang="pt-BR" altLang="en-US" sz="1600" dirty="0" smtClean="0"/>
              <a:t> Life </a:t>
            </a:r>
            <a:r>
              <a:rPr lang="pt-BR" altLang="en-US" sz="1600" dirty="0" err="1" smtClean="0"/>
              <a:t>Cycle</a:t>
            </a:r>
            <a:r>
              <a:rPr lang="pt-BR" altLang="en-US" sz="1600" dirty="0" smtClean="0"/>
              <a:t> </a:t>
            </a:r>
            <a:r>
              <a:rPr lang="pt-BR" altLang="en-US" sz="1600" dirty="0" err="1" smtClean="0"/>
              <a:t>Phases</a:t>
            </a:r>
            <a:r>
              <a:rPr lang="pt-BR" altLang="en-US" sz="1600" dirty="0" smtClean="0"/>
              <a:t> </a:t>
            </a:r>
            <a:endParaRPr lang="pt-BR" altLang="en-US" sz="1600" dirty="0"/>
          </a:p>
          <a:p>
            <a:pPr algn="ctr"/>
            <a:r>
              <a:rPr lang="en-US" altLang="en-US" sz="1600" dirty="0"/>
              <a:t>Source: ABRAHÃO, F.T.M.</a:t>
            </a:r>
            <a:r>
              <a:rPr lang="pt-BR" altLang="en-US" sz="1600" dirty="0"/>
              <a:t> (2022)</a:t>
            </a:r>
            <a:r>
              <a:rPr lang="en-US" altLang="en-US" sz="1600" dirty="0"/>
              <a:t>  MB-249 </a:t>
            </a:r>
            <a:r>
              <a:rPr lang="pt-BR" altLang="en-US" sz="1600" dirty="0"/>
              <a:t>Logística no Desenvolvimento, Aquisição, Serviço e Disposição de Sistemas Complexos, </a:t>
            </a:r>
            <a:r>
              <a:rPr lang="pt-BR" altLang="en-US" sz="1600" dirty="0" err="1"/>
              <a:t>Classnotes</a:t>
            </a:r>
            <a:endParaRPr lang="en-US" altLang="en-US" sz="1600" dirty="0"/>
          </a:p>
        </p:txBody>
      </p:sp>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Conector de Seta Reta 1"/>
          <p:cNvCxnSpPr/>
          <p:nvPr/>
        </p:nvCxnSpPr>
        <p:spPr>
          <a:xfrm flipV="1">
            <a:off x="2508250" y="1131889"/>
            <a:ext cx="0" cy="3600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Conector de Seta Reta 2"/>
          <p:cNvCxnSpPr/>
          <p:nvPr/>
        </p:nvCxnSpPr>
        <p:spPr>
          <a:xfrm flipV="1">
            <a:off x="3479800" y="1126174"/>
            <a:ext cx="0" cy="3600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Forma livre 6"/>
          <p:cNvSpPr/>
          <p:nvPr/>
        </p:nvSpPr>
        <p:spPr bwMode="auto">
          <a:xfrm rot="21420000">
            <a:off x="4663440" y="2119630"/>
            <a:ext cx="4740275"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lstStyle/>
          <a:p>
            <a:endParaRPr lang="en-US" sz="1400"/>
          </a:p>
        </p:txBody>
      </p:sp>
      <p:cxnSp>
        <p:nvCxnSpPr>
          <p:cNvPr id="4" name="Conector de Seta Reta 3"/>
          <p:cNvCxnSpPr/>
          <p:nvPr/>
        </p:nvCxnSpPr>
        <p:spPr>
          <a:xfrm flipV="1">
            <a:off x="4673600" y="1440499"/>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Conector de Seta Reta 4"/>
          <p:cNvCxnSpPr/>
          <p:nvPr/>
        </p:nvCxnSpPr>
        <p:spPr>
          <a:xfrm flipV="1">
            <a:off x="8956040" y="1135699"/>
            <a:ext cx="0" cy="3600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2898140" y="3512185"/>
            <a:ext cx="228600" cy="209550"/>
          </a:xfrm>
          <a:prstGeom prst="ellipse">
            <a:avLst/>
          </a:prstGeom>
        </p:spPr>
        <p:style>
          <a:lnRef idx="3">
            <a:schemeClr val="lt1"/>
          </a:lnRef>
          <a:fillRef idx="1">
            <a:schemeClr val="dk1"/>
          </a:fillRef>
          <a:effectRef idx="1">
            <a:schemeClr val="dk1"/>
          </a:effectRef>
          <a:fontRef idx="minor">
            <a:schemeClr val="lt1"/>
          </a:fontRef>
        </p:style>
        <p:txBody>
          <a:bodyPr rtlCol="0" anchor="ctr"/>
          <a:p>
            <a:pPr algn="ctr"/>
            <a:r>
              <a:rPr lang="pt-BR" altLang="en-US" sz="1400"/>
              <a:t>1</a:t>
            </a:r>
            <a:endParaRPr lang="pt-BR" altLang="en-US" sz="1400"/>
          </a:p>
        </p:txBody>
      </p:sp>
      <p:sp>
        <p:nvSpPr>
          <p:cNvPr id="19" name="Forma livre 18"/>
          <p:cNvSpPr/>
          <p:nvPr/>
        </p:nvSpPr>
        <p:spPr>
          <a:xfrm>
            <a:off x="1768475" y="2240280"/>
            <a:ext cx="2905125" cy="247650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p>
        </p:txBody>
      </p:sp>
      <p:sp>
        <p:nvSpPr>
          <p:cNvPr id="102419" name="CaixaDeTexto 21"/>
          <p:cNvSpPr txBox="1">
            <a:spLocks noChangeArrowheads="1"/>
          </p:cNvSpPr>
          <p:nvPr/>
        </p:nvSpPr>
        <p:spPr bwMode="auto">
          <a:xfrm>
            <a:off x="1096010" y="2664460"/>
            <a:ext cx="2032635" cy="521970"/>
          </a:xfrm>
          <a:prstGeom prst="rect">
            <a:avLst/>
          </a:prstGeom>
          <a:solidFill>
            <a:schemeClr val="bg1"/>
          </a:solidFill>
          <a:ln w="9525">
            <a:solidFill>
              <a:schemeClr val="tx1"/>
            </a:solidFill>
            <a:miter lim="800000"/>
          </a:ln>
        </p:spPr>
        <p:txBody>
          <a:bodyPr wrap="square">
            <a:spAutoFit/>
          </a:bodyPr>
          <a:lstStyle/>
          <a:p>
            <a:pPr algn="ctr"/>
            <a:r>
              <a:rPr lang="pt-BR" altLang="en-US" sz="1400">
                <a:ln>
                  <a:noFill/>
                </a:ln>
              </a:rPr>
              <a:t>Curva desejável de maturidade de </a:t>
            </a:r>
            <a:r>
              <a:rPr lang="en-US" altLang="en-US" sz="1400">
                <a:ln>
                  <a:noFill/>
                </a:ln>
              </a:rPr>
              <a:t>RAM</a:t>
            </a:r>
            <a:r>
              <a:rPr lang="pt-BR" altLang="en-US" sz="1400">
                <a:ln>
                  <a:noFill/>
                </a:ln>
              </a:rPr>
              <a:t>-C</a:t>
            </a:r>
            <a:r>
              <a:rPr lang="en-US" altLang="en-US" sz="1400">
                <a:ln>
                  <a:noFill/>
                </a:ln>
              </a:rPr>
              <a:t>'</a:t>
            </a:r>
            <a:endParaRPr lang="en-US" altLang="en-US" sz="1400">
              <a:ln>
                <a:noFill/>
              </a:ln>
            </a:endParaRPr>
          </a:p>
        </p:txBody>
      </p:sp>
      <p:cxnSp>
        <p:nvCxnSpPr>
          <p:cNvPr id="23" name="Conector em curva 74"/>
          <p:cNvCxnSpPr/>
          <p:nvPr/>
        </p:nvCxnSpPr>
        <p:spPr>
          <a:xfrm flipV="1">
            <a:off x="1729105" y="2270125"/>
            <a:ext cx="3032125" cy="2428875"/>
          </a:xfrm>
          <a:prstGeom prst="curvedConnector3">
            <a:avLst>
              <a:gd name="adj1" fmla="val 50010"/>
            </a:avLst>
          </a:prstGeom>
          <a:ln w="158750">
            <a:solidFill>
              <a:schemeClr val="tx1">
                <a:lumMod val="95000"/>
                <a:lumOff val="5000"/>
                <a:alpha val="27843"/>
              </a:schemeClr>
            </a:solidFill>
          </a:ln>
        </p:spPr>
        <p:style>
          <a:lnRef idx="3">
            <a:schemeClr val="accent2"/>
          </a:lnRef>
          <a:fillRef idx="0">
            <a:schemeClr val="accent2"/>
          </a:fillRef>
          <a:effectRef idx="2">
            <a:schemeClr val="accent2"/>
          </a:effectRef>
          <a:fontRef idx="minor">
            <a:schemeClr val="tx1"/>
          </a:fontRef>
        </p:style>
      </p:cxnSp>
      <p:cxnSp>
        <p:nvCxnSpPr>
          <p:cNvPr id="11" name="Conector de Seta Reta 10"/>
          <p:cNvCxnSpPr/>
          <p:nvPr/>
        </p:nvCxnSpPr>
        <p:spPr>
          <a:xfrm flipH="1" flipV="1">
            <a:off x="10248900" y="1699895"/>
            <a:ext cx="95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10382250" y="2331720"/>
            <a:ext cx="3175"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7"/>
          <p:cNvSpPr txBox="1">
            <a:spLocks noChangeArrowheads="1"/>
          </p:cNvSpPr>
          <p:nvPr/>
        </p:nvSpPr>
        <p:spPr bwMode="auto">
          <a:xfrm>
            <a:off x="10304145" y="1715770"/>
            <a:ext cx="6965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t>Bom</a:t>
            </a:r>
            <a:endParaRPr lang="pt-BR" altLang="en-US" sz="1400"/>
          </a:p>
        </p:txBody>
      </p:sp>
      <p:sp>
        <p:nvSpPr>
          <p:cNvPr id="14" name="CaixaDeTexto 17"/>
          <p:cNvSpPr txBox="1">
            <a:spLocks noChangeArrowheads="1"/>
          </p:cNvSpPr>
          <p:nvPr/>
        </p:nvSpPr>
        <p:spPr bwMode="auto">
          <a:xfrm>
            <a:off x="10385425" y="2331720"/>
            <a:ext cx="6965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t>Não Bom</a:t>
            </a:r>
            <a:endParaRPr lang="pt-BR" altLang="en-US" sz="1400"/>
          </a:p>
        </p:txBody>
      </p:sp>
      <p:sp>
        <p:nvSpPr>
          <p:cNvPr id="8" name="Espaço Reservado para Rodapé 7"/>
          <p:cNvSpPr>
            <a:spLocks noGrp="1"/>
          </p:cNvSpPr>
          <p:nvPr>
            <p:ph type="ftr" sz="quarter" idx="11"/>
          </p:nvPr>
        </p:nvSpPr>
        <p:spPr/>
        <p:txBody>
          <a:bodyPr/>
          <a:p>
            <a:r>
              <a:rPr lang="en-US"/>
              <a:t>Prof Dr Fernando T. M. Abrahão AeroLogLab-ITA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19"/>
                                        </p:tgtEl>
                                        <p:attrNameLst>
                                          <p:attrName>style.visibility</p:attrName>
                                        </p:attrNameLst>
                                      </p:cBhvr>
                                      <p:to>
                                        <p:strVal val="visible"/>
                                      </p:to>
                                    </p:set>
                                    <p:animEffect transition="in" filter="wipe(down)">
                                      <p:cBhvr>
                                        <p:cTn id="17" dur="500"/>
                                        <p:tgtEl>
                                          <p:spTgt spid="1024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7" grpId="0" bldLvl="0" animBg="1"/>
      <p:bldP spid="7" grpId="1" animBg="1"/>
      <p:bldP spid="6" grpId="0" bldLvl="0" animBg="1"/>
      <p:bldP spid="6" grpId="1" animBg="1"/>
      <p:bldP spid="102419" grpId="0" bldLvl="0" animBg="1"/>
      <p:bldP spid="10241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ítulo 4"/>
          <p:cNvSpPr>
            <a:spLocks noGrp="1"/>
          </p:cNvSpPr>
          <p:nvPr>
            <p:ph type="title"/>
          </p:nvPr>
        </p:nvSpPr>
        <p:spPr/>
        <p:txBody>
          <a:bodyPr>
            <a:normAutofit fontScale="90000"/>
          </a:bodyPr>
          <a:p>
            <a:pPr algn="ctr"/>
            <a:r>
              <a:rPr lang="pt-BR" altLang="en-US" sz="3110" b="1"/>
              <a:t>Dado um CONOPS, ou uma avaliação de mercado, demandando mais desempenho Logístico por parte de um novo sistema, como derivar todos os novos requisitos de suportabilidade, baseado em modelagem matemática e simulação???</a:t>
            </a:r>
            <a:endParaRPr lang="pt-BR" altLang="en-US" sz="3110" b="1"/>
          </a:p>
        </p:txBody>
      </p:sp>
      <p:pic>
        <p:nvPicPr>
          <p:cNvPr id="7" name="Espaço Reservado para Conteúdo 6"/>
          <p:cNvPicPr>
            <a:picLocks noChangeAspect="1"/>
          </p:cNvPicPr>
          <p:nvPr>
            <p:ph idx="1"/>
          </p:nvPr>
        </p:nvPicPr>
        <p:blipFill>
          <a:blip r:embed="rId1"/>
          <a:stretch>
            <a:fillRect/>
          </a:stretch>
        </p:blipFill>
        <p:spPr>
          <a:xfrm>
            <a:off x="1885315" y="1969135"/>
            <a:ext cx="8055610" cy="4351655"/>
          </a:xfrm>
          <a:prstGeom prst="rect">
            <a:avLst/>
          </a:prstGeom>
        </p:spPr>
      </p:pic>
      <p:sp>
        <p:nvSpPr>
          <p:cNvPr id="8" name="Caixa de Texto 7"/>
          <p:cNvSpPr txBox="1"/>
          <p:nvPr/>
        </p:nvSpPr>
        <p:spPr>
          <a:xfrm>
            <a:off x="4907280" y="3836035"/>
            <a:ext cx="2012315" cy="368300"/>
          </a:xfrm>
          <a:prstGeom prst="rect">
            <a:avLst/>
          </a:prstGeom>
          <a:noFill/>
        </p:spPr>
        <p:txBody>
          <a:bodyPr wrap="square" rtlCol="0">
            <a:spAutoFit/>
          </a:bodyPr>
          <a:p>
            <a:r>
              <a:rPr lang="pt-BR" altLang="en-US"/>
              <a:t>Desempenho atual</a:t>
            </a:r>
            <a:endParaRPr lang="pt-BR" altLang="en-US"/>
          </a:p>
        </p:txBody>
      </p:sp>
      <p:sp>
        <p:nvSpPr>
          <p:cNvPr id="9" name="Caixa de Texto 8"/>
          <p:cNvSpPr txBox="1"/>
          <p:nvPr/>
        </p:nvSpPr>
        <p:spPr>
          <a:xfrm>
            <a:off x="3194050" y="2936240"/>
            <a:ext cx="2012315" cy="368300"/>
          </a:xfrm>
          <a:prstGeom prst="rect">
            <a:avLst/>
          </a:prstGeom>
          <a:noFill/>
        </p:spPr>
        <p:txBody>
          <a:bodyPr wrap="square" rtlCol="0">
            <a:spAutoFit/>
          </a:bodyPr>
          <a:p>
            <a:r>
              <a:rPr lang="pt-BR" altLang="en-US"/>
              <a:t>Novo Desempenho</a:t>
            </a:r>
            <a:endParaRPr lang="pt-BR" altLang="en-US"/>
          </a:p>
        </p:txBody>
      </p:sp>
      <p:sp>
        <p:nvSpPr>
          <p:cNvPr id="10" name="Seta para a esquerda 9"/>
          <p:cNvSpPr/>
          <p:nvPr/>
        </p:nvSpPr>
        <p:spPr>
          <a:xfrm rot="1200000">
            <a:off x="3081020" y="3436620"/>
            <a:ext cx="1538605"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pt-BR" altLang="en-US"/>
              <a:t>????????</a:t>
            </a:r>
            <a:endParaRPr lang="pt-B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bldLvl="0" animBg="1"/>
      <p:bldP spid="1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200" y="86785"/>
            <a:ext cx="855133" cy="41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1813899" y="0"/>
            <a:ext cx="8542866" cy="461665"/>
          </a:xfrm>
          <a:prstGeom prst="rect">
            <a:avLst/>
          </a:prstGeom>
          <a:noFill/>
        </p:spPr>
        <p:txBody>
          <a:bodyPr wrap="square" rtlCol="0">
            <a:spAutoFit/>
          </a:bodyPr>
          <a:lstStyle/>
          <a:p>
            <a:pPr algn="ctr"/>
            <a:r>
              <a:rPr lang="en-US" sz="2400" b="1" dirty="0" smtClean="0"/>
              <a:t>Supportability Development of a DT Conceptual Framework</a:t>
            </a:r>
            <a:endParaRPr lang="en-US" sz="2400" b="1" dirty="0"/>
          </a:p>
        </p:txBody>
      </p:sp>
      <p:pic>
        <p:nvPicPr>
          <p:cNvPr id="5" name="Imagem 4"/>
          <p:cNvPicPr>
            <a:picLocks noChangeAspect="1"/>
          </p:cNvPicPr>
          <p:nvPr/>
        </p:nvPicPr>
        <p:blipFill>
          <a:blip r:embed="rId2"/>
          <a:stretch>
            <a:fillRect/>
          </a:stretch>
        </p:blipFill>
        <p:spPr>
          <a:xfrm>
            <a:off x="374904" y="595028"/>
            <a:ext cx="11420856" cy="6025896"/>
          </a:xfrm>
          <a:prstGeom prst="rect">
            <a:avLst/>
          </a:prstGeom>
        </p:spPr>
      </p:pic>
      <p:sp>
        <p:nvSpPr>
          <p:cNvPr id="2" name="Retângulo 1"/>
          <p:cNvSpPr/>
          <p:nvPr/>
        </p:nvSpPr>
        <p:spPr>
          <a:xfrm>
            <a:off x="402590" y="1109980"/>
            <a:ext cx="11386820" cy="5511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6" name="Retângulo 5"/>
          <p:cNvSpPr/>
          <p:nvPr/>
        </p:nvSpPr>
        <p:spPr>
          <a:xfrm>
            <a:off x="5405120" y="1113155"/>
            <a:ext cx="6377940" cy="5511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 name="Retângulo 6"/>
          <p:cNvSpPr/>
          <p:nvPr/>
        </p:nvSpPr>
        <p:spPr>
          <a:xfrm>
            <a:off x="8917940" y="1113155"/>
            <a:ext cx="2868295" cy="5511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6" grpId="0" bldLvl="0" animBg="1"/>
      <p:bldP spid="6" grpId="1" animBg="1"/>
      <p:bldP spid="7" grpId="0" bldLvl="0" animBg="1"/>
      <p:bldP spid="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12127" y="2722516"/>
            <a:ext cx="853899" cy="292123"/>
          </a:xfrm>
          <a:prstGeom prst="rect">
            <a:avLst/>
          </a:prstGeom>
          <a:ln>
            <a:noFill/>
          </a:ln>
          <a:effectLst>
            <a:outerShdw blurRad="190500" algn="tl" rotWithShape="0">
              <a:srgbClr val="000000">
                <a:alpha val="70000"/>
              </a:srgbClr>
            </a:outerShdw>
          </a:effectLst>
        </p:spPr>
      </p:pic>
      <p:pic>
        <p:nvPicPr>
          <p:cNvPr id="5" name="Imagem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26511" y="2327960"/>
            <a:ext cx="853899" cy="292123"/>
          </a:xfrm>
          <a:prstGeom prst="rect">
            <a:avLst/>
          </a:prstGeom>
          <a:ln>
            <a:noFill/>
          </a:ln>
          <a:effectLst>
            <a:outerShdw blurRad="190500" algn="tl" rotWithShape="0">
              <a:srgbClr val="000000">
                <a:alpha val="70000"/>
              </a:srgbClr>
            </a:outerShdw>
          </a:effectLst>
        </p:spPr>
      </p:pic>
      <p:pic>
        <p:nvPicPr>
          <p:cNvPr id="6" name="Imagem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94897" y="3666415"/>
            <a:ext cx="853899" cy="292123"/>
          </a:xfrm>
          <a:prstGeom prst="rect">
            <a:avLst/>
          </a:prstGeom>
          <a:ln>
            <a:noFill/>
          </a:ln>
          <a:effectLst>
            <a:outerShdw blurRad="190500" algn="tl" rotWithShape="0">
              <a:srgbClr val="000000">
                <a:alpha val="70000"/>
              </a:srgbClr>
            </a:outerShdw>
          </a:effectLst>
        </p:spPr>
      </p:pic>
      <p:pic>
        <p:nvPicPr>
          <p:cNvPr id="8" name="Imagem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12127" y="3925280"/>
            <a:ext cx="853899" cy="292123"/>
          </a:xfrm>
          <a:prstGeom prst="rect">
            <a:avLst/>
          </a:prstGeom>
          <a:ln>
            <a:noFill/>
          </a:ln>
          <a:effectLst>
            <a:outerShdw blurRad="190500" algn="tl" rotWithShape="0">
              <a:srgbClr val="000000">
                <a:alpha val="70000"/>
              </a:srgbClr>
            </a:outerShdw>
          </a:effectLst>
        </p:spPr>
      </p:pic>
      <p:pic>
        <p:nvPicPr>
          <p:cNvPr id="9" name="Imagem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78752" y="3214503"/>
            <a:ext cx="853899" cy="292123"/>
          </a:xfrm>
          <a:prstGeom prst="rect">
            <a:avLst/>
          </a:prstGeom>
          <a:ln>
            <a:noFill/>
          </a:ln>
          <a:effectLst>
            <a:outerShdw blurRad="190500" algn="tl" rotWithShape="0">
              <a:srgbClr val="000000">
                <a:alpha val="70000"/>
              </a:srgbClr>
            </a:outerShdw>
          </a:effectLst>
        </p:spPr>
      </p:pic>
      <p:pic>
        <p:nvPicPr>
          <p:cNvPr id="10" name="Imagem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45332" y="4600341"/>
            <a:ext cx="853899" cy="292123"/>
          </a:xfrm>
          <a:prstGeom prst="rect">
            <a:avLst/>
          </a:prstGeom>
          <a:ln>
            <a:noFill/>
          </a:ln>
          <a:effectLst>
            <a:outerShdw blurRad="190500" algn="tl" rotWithShape="0">
              <a:srgbClr val="000000">
                <a:alpha val="70000"/>
              </a:srgbClr>
            </a:outerShdw>
          </a:effectLst>
        </p:spPr>
      </p:pic>
      <p:pic>
        <p:nvPicPr>
          <p:cNvPr id="11" name="Imagem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10948" y="3178440"/>
            <a:ext cx="853899" cy="292123"/>
          </a:xfrm>
          <a:prstGeom prst="rect">
            <a:avLst/>
          </a:prstGeom>
          <a:ln>
            <a:noFill/>
          </a:ln>
          <a:effectLst>
            <a:outerShdw blurRad="190500" algn="tl" rotWithShape="0">
              <a:srgbClr val="000000">
                <a:alpha val="70000"/>
              </a:srgbClr>
            </a:outerShdw>
          </a:effectLst>
        </p:spPr>
      </p:pic>
      <p:pic>
        <p:nvPicPr>
          <p:cNvPr id="18" name="Imagem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159927" y="1471121"/>
            <a:ext cx="853899" cy="292123"/>
          </a:xfrm>
          <a:prstGeom prst="rect">
            <a:avLst/>
          </a:prstGeom>
          <a:ln>
            <a:noFill/>
          </a:ln>
          <a:effectLst>
            <a:outerShdw blurRad="190500" algn="tl" rotWithShape="0">
              <a:srgbClr val="000000">
                <a:alpha val="70000"/>
              </a:srgbClr>
            </a:outerShdw>
          </a:effectLst>
        </p:spPr>
      </p:pic>
      <p:pic>
        <p:nvPicPr>
          <p:cNvPr id="19" name="Imagem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85177" y="925233"/>
            <a:ext cx="853899" cy="292123"/>
          </a:xfrm>
          <a:prstGeom prst="rect">
            <a:avLst/>
          </a:prstGeom>
          <a:ln>
            <a:noFill/>
          </a:ln>
          <a:effectLst>
            <a:outerShdw blurRad="190500" algn="tl" rotWithShape="0">
              <a:srgbClr val="000000">
                <a:alpha val="70000"/>
              </a:srgbClr>
            </a:outerShdw>
          </a:effectLst>
        </p:spPr>
      </p:pic>
      <p:pic>
        <p:nvPicPr>
          <p:cNvPr id="20" name="Imagem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618382" y="1600294"/>
            <a:ext cx="853899" cy="292123"/>
          </a:xfrm>
          <a:prstGeom prst="rect">
            <a:avLst/>
          </a:prstGeom>
          <a:ln>
            <a:noFill/>
          </a:ln>
          <a:effectLst>
            <a:outerShdw blurRad="190500" algn="tl" rotWithShape="0">
              <a:srgbClr val="000000">
                <a:alpha val="70000"/>
              </a:srgbClr>
            </a:outerShdw>
          </a:effectLst>
        </p:spPr>
      </p:pic>
      <p:pic>
        <p:nvPicPr>
          <p:cNvPr id="21" name="Imagem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55593" y="4975723"/>
            <a:ext cx="853899" cy="292123"/>
          </a:xfrm>
          <a:prstGeom prst="rect">
            <a:avLst/>
          </a:prstGeom>
          <a:ln>
            <a:noFill/>
          </a:ln>
          <a:effectLst>
            <a:outerShdw blurRad="190500" algn="tl" rotWithShape="0">
              <a:srgbClr val="000000">
                <a:alpha val="70000"/>
              </a:srgbClr>
            </a:outerShdw>
          </a:effectLst>
        </p:spPr>
      </p:pic>
      <p:pic>
        <p:nvPicPr>
          <p:cNvPr id="22" name="Imagem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47573" y="5780476"/>
            <a:ext cx="853899" cy="292123"/>
          </a:xfrm>
          <a:prstGeom prst="rect">
            <a:avLst/>
          </a:prstGeom>
          <a:ln>
            <a:noFill/>
          </a:ln>
          <a:effectLst>
            <a:outerShdw blurRad="190500" algn="tl" rotWithShape="0">
              <a:srgbClr val="000000">
                <a:alpha val="70000"/>
              </a:srgbClr>
            </a:outerShdw>
          </a:effectLst>
        </p:spPr>
      </p:pic>
      <p:pic>
        <p:nvPicPr>
          <p:cNvPr id="23" name="Imagem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72823" y="5234588"/>
            <a:ext cx="853899" cy="292123"/>
          </a:xfrm>
          <a:prstGeom prst="rect">
            <a:avLst/>
          </a:prstGeom>
          <a:ln>
            <a:noFill/>
          </a:ln>
          <a:effectLst>
            <a:outerShdw blurRad="190500" algn="tl" rotWithShape="0">
              <a:srgbClr val="000000">
                <a:alpha val="70000"/>
              </a:srgbClr>
            </a:outerShdw>
          </a:effectLst>
        </p:spPr>
      </p:pic>
      <p:pic>
        <p:nvPicPr>
          <p:cNvPr id="24" name="Imagem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06028" y="5909649"/>
            <a:ext cx="853899" cy="292123"/>
          </a:xfrm>
          <a:prstGeom prst="rect">
            <a:avLst/>
          </a:prstGeom>
          <a:ln>
            <a:noFill/>
          </a:ln>
          <a:effectLst>
            <a:outerShdw blurRad="190500" algn="tl" rotWithShape="0">
              <a:srgbClr val="000000">
                <a:alpha val="70000"/>
              </a:srgbClr>
            </a:outerShdw>
          </a:effectLst>
        </p:spPr>
      </p:pic>
      <p:pic>
        <p:nvPicPr>
          <p:cNvPr id="26" name="Imagem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52854" y="203937"/>
            <a:ext cx="853899" cy="292123"/>
          </a:xfrm>
          <a:prstGeom prst="rect">
            <a:avLst/>
          </a:prstGeom>
          <a:ln>
            <a:noFill/>
          </a:ln>
          <a:effectLst>
            <a:outerShdw blurRad="190500" algn="tl" rotWithShape="0">
              <a:srgbClr val="000000">
                <a:alpha val="70000"/>
              </a:srgbClr>
            </a:outerShdw>
          </a:effectLst>
        </p:spPr>
      </p:pic>
      <p:pic>
        <p:nvPicPr>
          <p:cNvPr id="27" name="Imagem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23439" y="1273758"/>
            <a:ext cx="853899" cy="292123"/>
          </a:xfrm>
          <a:prstGeom prst="rect">
            <a:avLst/>
          </a:prstGeom>
          <a:ln>
            <a:noFill/>
          </a:ln>
          <a:effectLst>
            <a:outerShdw blurRad="190500" algn="tl" rotWithShape="0">
              <a:srgbClr val="000000">
                <a:alpha val="70000"/>
              </a:srgbClr>
            </a:outerShdw>
          </a:effectLst>
        </p:spPr>
      </p:pic>
      <p:pic>
        <p:nvPicPr>
          <p:cNvPr id="29" name="Imagem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79804" y="668702"/>
            <a:ext cx="853899" cy="292123"/>
          </a:xfrm>
          <a:prstGeom prst="rect">
            <a:avLst/>
          </a:prstGeom>
          <a:ln>
            <a:noFill/>
          </a:ln>
          <a:effectLst>
            <a:outerShdw blurRad="190500" algn="tl" rotWithShape="0">
              <a:srgbClr val="000000">
                <a:alpha val="70000"/>
              </a:srgbClr>
            </a:outerShdw>
          </a:effectLst>
        </p:spPr>
      </p:pic>
      <p:pic>
        <p:nvPicPr>
          <p:cNvPr id="30" name="Imagem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84135" y="2583066"/>
            <a:ext cx="853899" cy="292123"/>
          </a:xfrm>
          <a:prstGeom prst="rect">
            <a:avLst/>
          </a:prstGeom>
          <a:ln>
            <a:noFill/>
          </a:ln>
          <a:effectLst>
            <a:outerShdw blurRad="190500" algn="tl" rotWithShape="0">
              <a:srgbClr val="000000">
                <a:alpha val="70000"/>
              </a:srgbClr>
            </a:outerShdw>
          </a:effectLst>
        </p:spPr>
      </p:pic>
      <p:pic>
        <p:nvPicPr>
          <p:cNvPr id="31" name="Imagem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76115" y="3387819"/>
            <a:ext cx="853899" cy="292123"/>
          </a:xfrm>
          <a:prstGeom prst="rect">
            <a:avLst/>
          </a:prstGeom>
          <a:ln>
            <a:noFill/>
          </a:ln>
          <a:effectLst>
            <a:outerShdw blurRad="190500" algn="tl" rotWithShape="0">
              <a:srgbClr val="000000">
                <a:alpha val="70000"/>
              </a:srgbClr>
            </a:outerShdw>
          </a:effectLst>
        </p:spPr>
      </p:pic>
      <p:pic>
        <p:nvPicPr>
          <p:cNvPr id="32" name="Imagem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66093" y="5144320"/>
            <a:ext cx="853899" cy="292123"/>
          </a:xfrm>
          <a:prstGeom prst="rect">
            <a:avLst/>
          </a:prstGeom>
          <a:ln>
            <a:noFill/>
          </a:ln>
          <a:effectLst>
            <a:outerShdw blurRad="190500" algn="tl" rotWithShape="0">
              <a:srgbClr val="000000">
                <a:alpha val="70000"/>
              </a:srgbClr>
            </a:outerShdw>
          </a:effectLst>
        </p:spPr>
      </p:pic>
      <p:pic>
        <p:nvPicPr>
          <p:cNvPr id="34" name="Imagem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32718" y="5636307"/>
            <a:ext cx="853899" cy="292123"/>
          </a:xfrm>
          <a:prstGeom prst="rect">
            <a:avLst/>
          </a:prstGeom>
          <a:ln>
            <a:noFill/>
          </a:ln>
          <a:effectLst>
            <a:outerShdw blurRad="190500" algn="tl" rotWithShape="0">
              <a:srgbClr val="000000">
                <a:alpha val="70000"/>
              </a:srgbClr>
            </a:outerShdw>
          </a:effectLst>
        </p:spPr>
      </p:pic>
      <p:pic>
        <p:nvPicPr>
          <p:cNvPr id="36" name="Imagem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91568" y="4457641"/>
            <a:ext cx="853899" cy="292123"/>
          </a:xfrm>
          <a:prstGeom prst="rect">
            <a:avLst/>
          </a:prstGeom>
          <a:ln>
            <a:noFill/>
          </a:ln>
          <a:effectLst>
            <a:outerShdw blurRad="190500" algn="tl" rotWithShape="0">
              <a:srgbClr val="000000">
                <a:alpha val="70000"/>
              </a:srgbClr>
            </a:outerShdw>
          </a:effectLst>
        </p:spPr>
      </p:pic>
      <p:pic>
        <p:nvPicPr>
          <p:cNvPr id="38" name="Imagem 3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72348" y="4022098"/>
            <a:ext cx="853899" cy="292123"/>
          </a:xfrm>
          <a:prstGeom prst="rect">
            <a:avLst/>
          </a:prstGeom>
          <a:ln>
            <a:noFill/>
          </a:ln>
          <a:effectLst>
            <a:outerShdw blurRad="190500" algn="tl" rotWithShape="0">
              <a:srgbClr val="000000">
                <a:alpha val="70000"/>
              </a:srgbClr>
            </a:outerShdw>
          </a:effectLst>
        </p:spPr>
      </p:pic>
      <p:pic>
        <p:nvPicPr>
          <p:cNvPr id="42" name="Imagem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657600" y="2270604"/>
            <a:ext cx="853899" cy="292123"/>
          </a:xfrm>
          <a:prstGeom prst="rect">
            <a:avLst/>
          </a:prstGeom>
          <a:ln>
            <a:noFill/>
          </a:ln>
          <a:effectLst>
            <a:outerShdw blurRad="190500" algn="tl" rotWithShape="0">
              <a:srgbClr val="000000">
                <a:alpha val="70000"/>
              </a:srgbClr>
            </a:outerShdw>
          </a:effectLst>
        </p:spPr>
      </p:pic>
      <p:pic>
        <p:nvPicPr>
          <p:cNvPr id="43" name="Imagem 4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71984" y="1876048"/>
            <a:ext cx="853899" cy="292123"/>
          </a:xfrm>
          <a:prstGeom prst="rect">
            <a:avLst/>
          </a:prstGeom>
          <a:ln>
            <a:noFill/>
          </a:ln>
          <a:effectLst>
            <a:outerShdw blurRad="190500" algn="tl" rotWithShape="0">
              <a:srgbClr val="000000">
                <a:alpha val="70000"/>
              </a:srgbClr>
            </a:outerShdw>
          </a:effectLst>
        </p:spPr>
      </p:pic>
      <p:pic>
        <p:nvPicPr>
          <p:cNvPr id="44" name="Imagem 4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40370" y="3214503"/>
            <a:ext cx="853899" cy="292123"/>
          </a:xfrm>
          <a:prstGeom prst="rect">
            <a:avLst/>
          </a:prstGeom>
          <a:ln>
            <a:noFill/>
          </a:ln>
          <a:effectLst>
            <a:outerShdw blurRad="190500" algn="tl" rotWithShape="0">
              <a:srgbClr val="000000">
                <a:alpha val="70000"/>
              </a:srgbClr>
            </a:outerShdw>
          </a:effectLst>
        </p:spPr>
      </p:pic>
      <p:pic>
        <p:nvPicPr>
          <p:cNvPr id="45" name="Imagem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32350" y="4019256"/>
            <a:ext cx="853899" cy="292123"/>
          </a:xfrm>
          <a:prstGeom prst="rect">
            <a:avLst/>
          </a:prstGeom>
          <a:ln>
            <a:noFill/>
          </a:ln>
          <a:effectLst>
            <a:outerShdw blurRad="190500" algn="tl" rotWithShape="0">
              <a:srgbClr val="000000">
                <a:alpha val="70000"/>
              </a:srgbClr>
            </a:outerShdw>
          </a:effectLst>
        </p:spPr>
      </p:pic>
      <p:pic>
        <p:nvPicPr>
          <p:cNvPr id="47" name="Imagem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56421" y="2726528"/>
            <a:ext cx="853899" cy="292123"/>
          </a:xfrm>
          <a:prstGeom prst="rect">
            <a:avLst/>
          </a:prstGeom>
          <a:ln>
            <a:noFill/>
          </a:ln>
          <a:effectLst>
            <a:outerShdw blurRad="190500" algn="tl" rotWithShape="0">
              <a:srgbClr val="000000">
                <a:alpha val="70000"/>
              </a:srgbClr>
            </a:outerShdw>
          </a:effectLst>
        </p:spPr>
      </p:pic>
      <p:pic>
        <p:nvPicPr>
          <p:cNvPr id="48" name="Imagem 4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83075" y="1583925"/>
            <a:ext cx="853899" cy="292123"/>
          </a:xfrm>
          <a:prstGeom prst="rect">
            <a:avLst/>
          </a:prstGeom>
          <a:ln>
            <a:noFill/>
          </a:ln>
          <a:effectLst>
            <a:outerShdw blurRad="190500" algn="tl" rotWithShape="0">
              <a:srgbClr val="000000">
                <a:alpha val="70000"/>
              </a:srgbClr>
            </a:outerShdw>
          </a:effectLst>
        </p:spPr>
      </p:pic>
      <p:pic>
        <p:nvPicPr>
          <p:cNvPr id="50" name="Imagem 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18296" y="4782676"/>
            <a:ext cx="853899" cy="292123"/>
          </a:xfrm>
          <a:prstGeom prst="rect">
            <a:avLst/>
          </a:prstGeom>
          <a:ln>
            <a:noFill/>
          </a:ln>
          <a:effectLst>
            <a:outerShdw blurRad="190500" algn="tl" rotWithShape="0">
              <a:srgbClr val="000000">
                <a:alpha val="70000"/>
              </a:srgbClr>
            </a:outerShdw>
          </a:effectLst>
        </p:spPr>
      </p:pic>
      <p:sp>
        <p:nvSpPr>
          <p:cNvPr id="52" name="Retângulo 51"/>
          <p:cNvSpPr/>
          <p:nvPr/>
        </p:nvSpPr>
        <p:spPr>
          <a:xfrm>
            <a:off x="160181" y="1042826"/>
            <a:ext cx="2364750" cy="369332"/>
          </a:xfrm>
          <a:prstGeom prst="rect">
            <a:avLst/>
          </a:prstGeom>
        </p:spPr>
        <p:txBody>
          <a:bodyPr wrap="none">
            <a:spAutoFit/>
          </a:bodyPr>
          <a:lstStyle/>
          <a:p>
            <a:r>
              <a:rPr lang="en-US" u="sng" dirty="0">
                <a:solidFill>
                  <a:srgbClr val="222222"/>
                </a:solidFill>
                <a:latin typeface="Arial" panose="020B0604020202020204" pitchFamily="34" charset="0"/>
                <a:hlinkClick r:id="rId2" tooltip="Cyborg"/>
              </a:rPr>
              <a:t>cybernetic organisms</a:t>
            </a:r>
            <a:endParaRPr lang="en-US" u="sng" dirty="0">
              <a:solidFill>
                <a:srgbClr val="222222"/>
              </a:solidFill>
              <a:latin typeface="Arial" panose="020B0604020202020204" pitchFamily="34" charset="0"/>
            </a:endParaRPr>
          </a:p>
        </p:txBody>
      </p:sp>
      <p:sp>
        <p:nvSpPr>
          <p:cNvPr id="53" name="Retângulo 52"/>
          <p:cNvSpPr/>
          <p:nvPr/>
        </p:nvSpPr>
        <p:spPr>
          <a:xfrm>
            <a:off x="1896265" y="683362"/>
            <a:ext cx="1646605" cy="369332"/>
          </a:xfrm>
          <a:prstGeom prst="rect">
            <a:avLst/>
          </a:prstGeom>
        </p:spPr>
        <p:txBody>
          <a:bodyPr wrap="none">
            <a:spAutoFit/>
          </a:bodyPr>
          <a:lstStyle/>
          <a:p>
            <a:r>
              <a:rPr lang="en-US" b="0" i="0" u="sng" dirty="0" smtClean="0">
                <a:solidFill>
                  <a:srgbClr val="222222"/>
                </a:solidFill>
                <a:effectLst/>
                <a:latin typeface="Arial" panose="020B0604020202020204" pitchFamily="34" charset="0"/>
              </a:rPr>
              <a:t>The Collective</a:t>
            </a:r>
            <a:endParaRPr lang="en-US" u="sng" dirty="0"/>
          </a:p>
        </p:txBody>
      </p:sp>
      <p:sp>
        <p:nvSpPr>
          <p:cNvPr id="54" name="Retângulo 53"/>
          <p:cNvSpPr/>
          <p:nvPr/>
        </p:nvSpPr>
        <p:spPr>
          <a:xfrm>
            <a:off x="2695681" y="1038651"/>
            <a:ext cx="2236510" cy="369332"/>
          </a:xfrm>
          <a:prstGeom prst="rect">
            <a:avLst/>
          </a:prstGeom>
        </p:spPr>
        <p:txBody>
          <a:bodyPr wrap="none">
            <a:spAutoFit/>
          </a:bodyPr>
          <a:lstStyle/>
          <a:p>
            <a:r>
              <a:rPr lang="en-US" b="0" i="0" u="sng" dirty="0" smtClean="0">
                <a:solidFill>
                  <a:srgbClr val="222222"/>
                </a:solidFill>
                <a:effectLst/>
                <a:latin typeface="Arial" panose="020B0604020202020204" pitchFamily="34" charset="0"/>
              </a:rPr>
              <a:t>achieving perfection</a:t>
            </a:r>
            <a:endParaRPr lang="en-US" u="sng" dirty="0"/>
          </a:p>
        </p:txBody>
      </p:sp>
      <p:sp>
        <p:nvSpPr>
          <p:cNvPr id="55" name="Retângulo 54"/>
          <p:cNvSpPr/>
          <p:nvPr/>
        </p:nvSpPr>
        <p:spPr>
          <a:xfrm>
            <a:off x="454371" y="6580867"/>
            <a:ext cx="3199274" cy="276999"/>
          </a:xfrm>
          <a:prstGeom prst="rect">
            <a:avLst/>
          </a:prstGeom>
        </p:spPr>
        <p:txBody>
          <a:bodyPr wrap="none">
            <a:spAutoFit/>
          </a:bodyPr>
          <a:lstStyle/>
          <a:p>
            <a:r>
              <a:rPr lang="en-US" sz="1200" dirty="0" smtClean="0">
                <a:hlinkClick r:id="rId3"/>
              </a:rPr>
              <a:t>https://en.wikipedia.org/wiki/Borg#Nanoprobes</a:t>
            </a:r>
            <a:endParaRPr lang="en-US" sz="1200" dirty="0"/>
          </a:p>
        </p:txBody>
      </p:sp>
      <p:sp>
        <p:nvSpPr>
          <p:cNvPr id="14" name="CaixaDeTexto 13"/>
          <p:cNvSpPr txBox="1"/>
          <p:nvPr/>
        </p:nvSpPr>
        <p:spPr>
          <a:xfrm>
            <a:off x="243719" y="1493583"/>
            <a:ext cx="4950927" cy="479996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Coleta e gerenciamento de todos os dados de operação e manutenção;</a:t>
            </a:r>
            <a:endParaRPr lang="en-US" dirty="0" smtClean="0"/>
          </a:p>
          <a:p>
            <a:pPr marL="285750" indent="-285750">
              <a:buFont typeface="Arial" panose="020B0604020202020204" pitchFamily="34" charset="0"/>
              <a:buChar char="•"/>
            </a:pPr>
            <a:r>
              <a:rPr lang="en-US" dirty="0" smtClean="0"/>
              <a:t>Análise de ameaças de segurança, causas e efeitos de falhas, tendências de confiabilidade e manutenibilidade e mudanças nos perfis de uso de sistemas e subsistemas;</a:t>
            </a:r>
            <a:endParaRPr lang="en-US" dirty="0" smtClean="0"/>
          </a:p>
          <a:p>
            <a:pPr marL="285750" indent="-285750">
              <a:buFont typeface="Arial" panose="020B0604020202020204" pitchFamily="34" charset="0"/>
              <a:buChar char="•"/>
            </a:pPr>
            <a:r>
              <a:rPr lang="en-US" dirty="0" smtClean="0"/>
              <a:t>Análise de causas e problemas em serviço (incluindo ameaças à capacidade operacional, relatórios de deficiência, obsolescência, efeitos de corrosão e degradação da confiabilidade;</a:t>
            </a:r>
            <a:endParaRPr lang="en-US" dirty="0" smtClean="0"/>
          </a:p>
          <a:p>
            <a:pPr marL="285750" indent="-285750">
              <a:buFont typeface="Arial" panose="020B0604020202020204" pitchFamily="34" charset="0"/>
              <a:buChar char="•"/>
            </a:pPr>
            <a:r>
              <a:rPr lang="en-US" dirty="0" smtClean="0"/>
              <a:t>Desenvolvimento das modificações de projeto necessárias para solucionar problemas operacionais;</a:t>
            </a:r>
            <a:endParaRPr lang="en-US" dirty="0" smtClean="0"/>
          </a:p>
          <a:p>
            <a:pPr marL="285750" indent="-285750">
              <a:buFont typeface="Arial" panose="020B0604020202020204" pitchFamily="34" charset="0"/>
              <a:buChar char="•"/>
            </a:pPr>
            <a:r>
              <a:rPr lang="en-US" dirty="0" smtClean="0"/>
              <a:t>Outras atividades necessárias para garantir o suporte econômico e a capacidade de resposta aos requisitos de desempenho operacional e logístico ao longo do ciclo de vida</a:t>
            </a:r>
            <a:endParaRPr lang="en-US" dirty="0" smtClean="0"/>
          </a:p>
        </p:txBody>
      </p:sp>
      <p:pic>
        <p:nvPicPr>
          <p:cNvPr id="15" name="Imagem 14"/>
          <p:cNvPicPr>
            <a:picLocks noChangeAspect="1"/>
          </p:cNvPicPr>
          <p:nvPr/>
        </p:nvPicPr>
        <p:blipFill rotWithShape="1">
          <a:blip r:embed="rId4"/>
          <a:srcRect t="13606" r="6323"/>
          <a:stretch>
            <a:fillRect/>
          </a:stretch>
        </p:blipFill>
        <p:spPr>
          <a:xfrm>
            <a:off x="7390086" y="4224032"/>
            <a:ext cx="962768" cy="587860"/>
          </a:xfrm>
          <a:prstGeom prst="rect">
            <a:avLst/>
          </a:prstGeom>
        </p:spPr>
      </p:pic>
      <p:pic>
        <p:nvPicPr>
          <p:cNvPr id="56" name="Imagem 55"/>
          <p:cNvPicPr>
            <a:picLocks noChangeAspect="1"/>
          </p:cNvPicPr>
          <p:nvPr/>
        </p:nvPicPr>
        <p:blipFill rotWithShape="1">
          <a:blip r:embed="rId4"/>
          <a:srcRect t="13606" r="6323"/>
          <a:stretch>
            <a:fillRect/>
          </a:stretch>
        </p:blipFill>
        <p:spPr>
          <a:xfrm>
            <a:off x="8372348" y="1761733"/>
            <a:ext cx="962768" cy="587860"/>
          </a:xfrm>
          <a:prstGeom prst="rect">
            <a:avLst/>
          </a:prstGeom>
        </p:spPr>
      </p:pic>
      <p:pic>
        <p:nvPicPr>
          <p:cNvPr id="57" name="Imagem 56"/>
          <p:cNvPicPr>
            <a:picLocks noChangeAspect="1"/>
          </p:cNvPicPr>
          <p:nvPr/>
        </p:nvPicPr>
        <p:blipFill rotWithShape="1">
          <a:blip r:embed="rId4"/>
          <a:srcRect t="13606" r="6323"/>
          <a:stretch>
            <a:fillRect/>
          </a:stretch>
        </p:blipFill>
        <p:spPr>
          <a:xfrm>
            <a:off x="7193134" y="560978"/>
            <a:ext cx="962768" cy="587860"/>
          </a:xfrm>
          <a:prstGeom prst="rect">
            <a:avLst/>
          </a:prstGeom>
        </p:spPr>
      </p:pic>
      <p:pic>
        <p:nvPicPr>
          <p:cNvPr id="16" name="Imagem 15"/>
          <p:cNvPicPr>
            <a:picLocks noChangeAspect="1"/>
          </p:cNvPicPr>
          <p:nvPr/>
        </p:nvPicPr>
        <p:blipFill>
          <a:blip r:embed="rId5"/>
          <a:stretch>
            <a:fillRect/>
          </a:stretch>
        </p:blipFill>
        <p:spPr>
          <a:xfrm>
            <a:off x="6505701" y="1876048"/>
            <a:ext cx="771750" cy="729462"/>
          </a:xfrm>
          <a:prstGeom prst="rect">
            <a:avLst/>
          </a:prstGeom>
        </p:spPr>
      </p:pic>
      <p:pic>
        <p:nvPicPr>
          <p:cNvPr id="33" name="Imagem 32"/>
          <p:cNvPicPr>
            <a:picLocks noChangeAspect="1"/>
          </p:cNvPicPr>
          <p:nvPr/>
        </p:nvPicPr>
        <p:blipFill>
          <a:blip r:embed="rId5"/>
          <a:stretch>
            <a:fillRect/>
          </a:stretch>
        </p:blipFill>
        <p:spPr>
          <a:xfrm>
            <a:off x="9686617" y="3301684"/>
            <a:ext cx="771750" cy="729462"/>
          </a:xfrm>
          <a:prstGeom prst="rect">
            <a:avLst/>
          </a:prstGeom>
        </p:spPr>
      </p:pic>
      <p:pic>
        <p:nvPicPr>
          <p:cNvPr id="58" name="Imagem 57"/>
          <p:cNvPicPr>
            <a:picLocks noChangeAspect="1"/>
          </p:cNvPicPr>
          <p:nvPr/>
        </p:nvPicPr>
        <p:blipFill>
          <a:blip r:embed="rId5"/>
          <a:stretch>
            <a:fillRect/>
          </a:stretch>
        </p:blipFill>
        <p:spPr>
          <a:xfrm>
            <a:off x="10345245" y="583320"/>
            <a:ext cx="771750" cy="729462"/>
          </a:xfrm>
          <a:prstGeom prst="rect">
            <a:avLst/>
          </a:prstGeom>
        </p:spPr>
      </p:pic>
      <p:sp>
        <p:nvSpPr>
          <p:cNvPr id="51" name="Forma livre 50"/>
          <p:cNvSpPr/>
          <p:nvPr/>
        </p:nvSpPr>
        <p:spPr>
          <a:xfrm>
            <a:off x="5491967" y="86785"/>
            <a:ext cx="6723530" cy="6608650"/>
          </a:xfrm>
          <a:custGeom>
            <a:avLst/>
            <a:gdLst>
              <a:gd name="connsiteX0" fmla="*/ 170330 w 6723530"/>
              <a:gd name="connsiteY0" fmla="*/ 726142 h 6669742"/>
              <a:gd name="connsiteX1" fmla="*/ 2008094 w 6723530"/>
              <a:gd name="connsiteY1" fmla="*/ 0 h 6669742"/>
              <a:gd name="connsiteX2" fmla="*/ 5056094 w 6723530"/>
              <a:gd name="connsiteY2" fmla="*/ 17930 h 6669742"/>
              <a:gd name="connsiteX3" fmla="*/ 6329082 w 6723530"/>
              <a:gd name="connsiteY3" fmla="*/ 1111624 h 6669742"/>
              <a:gd name="connsiteX4" fmla="*/ 6723530 w 6723530"/>
              <a:gd name="connsiteY4" fmla="*/ 3675530 h 6669742"/>
              <a:gd name="connsiteX5" fmla="*/ 6167718 w 6723530"/>
              <a:gd name="connsiteY5" fmla="*/ 5522259 h 6669742"/>
              <a:gd name="connsiteX6" fmla="*/ 1846730 w 6723530"/>
              <a:gd name="connsiteY6" fmla="*/ 6669742 h 6669742"/>
              <a:gd name="connsiteX7" fmla="*/ 304800 w 6723530"/>
              <a:gd name="connsiteY7" fmla="*/ 6078071 h 6669742"/>
              <a:gd name="connsiteX8" fmla="*/ 412377 w 6723530"/>
              <a:gd name="connsiteY8" fmla="*/ 4419600 h 6669742"/>
              <a:gd name="connsiteX9" fmla="*/ 134471 w 6723530"/>
              <a:gd name="connsiteY9" fmla="*/ 2635624 h 6669742"/>
              <a:gd name="connsiteX10" fmla="*/ 0 w 6723530"/>
              <a:gd name="connsiteY10" fmla="*/ 923365 h 6669742"/>
              <a:gd name="connsiteX11" fmla="*/ 170330 w 6723530"/>
              <a:gd name="connsiteY11" fmla="*/ 726142 h 66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23530" h="6669742">
                <a:moveTo>
                  <a:pt x="170330" y="726142"/>
                </a:moveTo>
                <a:lnTo>
                  <a:pt x="2008094" y="0"/>
                </a:lnTo>
                <a:lnTo>
                  <a:pt x="5056094" y="17930"/>
                </a:lnTo>
                <a:lnTo>
                  <a:pt x="6329082" y="1111624"/>
                </a:lnTo>
                <a:lnTo>
                  <a:pt x="6723530" y="3675530"/>
                </a:lnTo>
                <a:lnTo>
                  <a:pt x="6167718" y="5522259"/>
                </a:lnTo>
                <a:lnTo>
                  <a:pt x="1846730" y="6669742"/>
                </a:lnTo>
                <a:lnTo>
                  <a:pt x="304800" y="6078071"/>
                </a:lnTo>
                <a:lnTo>
                  <a:pt x="412377" y="4419600"/>
                </a:lnTo>
                <a:lnTo>
                  <a:pt x="134471" y="2635624"/>
                </a:lnTo>
                <a:lnTo>
                  <a:pt x="0" y="923365"/>
                </a:lnTo>
                <a:lnTo>
                  <a:pt x="170330" y="726142"/>
                </a:lnTo>
                <a:close/>
              </a:path>
            </a:pathLst>
          </a:custGeom>
          <a:solidFill>
            <a:srgbClr val="ED7D31">
              <a:alpha val="14902"/>
            </a:srgbClr>
          </a:solidFill>
          <a:ln>
            <a:noFill/>
          </a:ln>
          <a:effectLst>
            <a:glow rad="228600">
              <a:schemeClr val="accent1">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3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4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4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4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47"/>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4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50"/>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7"/>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51"/>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52"/>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5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ven of nine as Borg | Star trek borg, Star trek voyager, Star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26224" y="268706"/>
            <a:ext cx="4541519" cy="6340141"/>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291328" y="1567305"/>
            <a:ext cx="6096000" cy="4739005"/>
          </a:xfrm>
          <a:prstGeom prst="rect">
            <a:avLst/>
          </a:prstGeom>
        </p:spPr>
        <p:txBody>
          <a:bodyPr>
            <a:spAutoFit/>
          </a:bodyPr>
          <a:lstStyle/>
          <a:p>
            <a:pPr algn="ctr"/>
            <a:r>
              <a:rPr lang="en-US" b="0" i="0" dirty="0" smtClean="0">
                <a:solidFill>
                  <a:srgbClr val="202122"/>
                </a:solidFill>
                <a:effectLst/>
                <a:latin typeface="Arial" panose="020B0604020202020204" pitchFamily="34" charset="0"/>
              </a:rPr>
              <a:t>Os Borg são </a:t>
            </a:r>
            <a:r>
              <a:rPr lang="en-US" b="1" i="0" u="sng" dirty="0" smtClean="0">
                <a:solidFill>
                  <a:srgbClr val="202122"/>
                </a:solidFill>
                <a:effectLst/>
                <a:latin typeface="Arial" panose="020B0604020202020204" pitchFamily="34" charset="0"/>
              </a:rPr>
              <a:t>organismos cibernéticos</a:t>
            </a:r>
            <a:r>
              <a:rPr lang="pt-BR" altLang="en-US" b="1" i="0" u="sng" dirty="0" smtClean="0">
                <a:solidFill>
                  <a:srgbClr val="202122"/>
                </a:solidFill>
                <a:effectLst/>
                <a:latin typeface="Arial" panose="020B0604020202020204" pitchFamily="34" charset="0"/>
              </a:rPr>
              <a:t> (digitais)</a:t>
            </a:r>
            <a:r>
              <a:rPr lang="en-US" b="0" i="0" dirty="0" smtClean="0">
                <a:solidFill>
                  <a:srgbClr val="202122"/>
                </a:solidFill>
                <a:effectLst/>
                <a:latin typeface="Arial" panose="020B0604020202020204" pitchFamily="34" charset="0"/>
              </a:rPr>
              <a:t> ligados em uma </a:t>
            </a:r>
            <a:r>
              <a:rPr lang="en-US" b="1" i="0" u="sng" dirty="0" smtClean="0">
                <a:solidFill>
                  <a:srgbClr val="202122"/>
                </a:solidFill>
                <a:effectLst/>
                <a:latin typeface="Arial" panose="020B0604020202020204" pitchFamily="34" charset="0"/>
              </a:rPr>
              <a:t>mente coletiva</a:t>
            </a:r>
            <a:r>
              <a:rPr lang="en-US" b="0" i="0" dirty="0" smtClean="0">
                <a:solidFill>
                  <a:srgbClr val="202122"/>
                </a:solidFill>
                <a:effectLst/>
                <a:latin typeface="Arial" panose="020B0604020202020204" pitchFamily="34" charset="0"/>
              </a:rPr>
              <a:t> chamada "</a:t>
            </a:r>
            <a:r>
              <a:rPr lang="pt-BR" altLang="en-US" b="0" i="0" dirty="0" smtClean="0">
                <a:solidFill>
                  <a:srgbClr val="202122"/>
                </a:solidFill>
                <a:effectLst/>
                <a:latin typeface="Arial" panose="020B0604020202020204" pitchFamily="34" charset="0"/>
              </a:rPr>
              <a:t>A</a:t>
            </a:r>
            <a:r>
              <a:rPr lang="en-US" b="0" i="0" dirty="0" smtClean="0">
                <a:solidFill>
                  <a:srgbClr val="202122"/>
                </a:solidFill>
                <a:effectLst/>
                <a:latin typeface="Arial" panose="020B0604020202020204" pitchFamily="34" charset="0"/>
              </a:rPr>
              <a:t> Coletiv</a:t>
            </a:r>
            <a:r>
              <a:rPr lang="pt-BR" altLang="en-US" b="0" i="0" dirty="0" smtClean="0">
                <a:solidFill>
                  <a:srgbClr val="202122"/>
                </a:solidFill>
                <a:effectLst/>
                <a:latin typeface="Arial" panose="020B0604020202020204" pitchFamily="34" charset="0"/>
              </a:rPr>
              <a:t>idade</a:t>
            </a:r>
            <a:r>
              <a:rPr lang="en-US" b="0" i="0" dirty="0" smtClean="0">
                <a:solidFill>
                  <a:srgbClr val="202122"/>
                </a:solidFill>
                <a:effectLst/>
                <a:latin typeface="Arial" panose="020B0604020202020204" pitchFamily="34" charset="0"/>
              </a:rPr>
              <a:t>". Os Borg cooptam a tecnologia e o conhecimento de outras espécies para </a:t>
            </a:r>
            <a:r>
              <a:rPr lang="pt-BR" altLang="en-US" b="0" i="0" dirty="0" smtClean="0">
                <a:solidFill>
                  <a:srgbClr val="202122"/>
                </a:solidFill>
                <a:effectLst/>
                <a:latin typeface="Arial" panose="020B0604020202020204" pitchFamily="34" charset="0"/>
              </a:rPr>
              <a:t>a Coletividade</a:t>
            </a:r>
            <a:r>
              <a:rPr lang="en-US" b="0" i="0" dirty="0" smtClean="0">
                <a:solidFill>
                  <a:srgbClr val="202122"/>
                </a:solidFill>
                <a:effectLst/>
                <a:latin typeface="Arial" panose="020B0604020202020204" pitchFamily="34" charset="0"/>
              </a:rPr>
              <a:t> através do processo de "</a:t>
            </a:r>
            <a:r>
              <a:rPr lang="en-US" b="1" i="0" u="sng" dirty="0" smtClean="0">
                <a:solidFill>
                  <a:srgbClr val="202122"/>
                </a:solidFill>
                <a:effectLst/>
                <a:latin typeface="Arial" panose="020B0604020202020204" pitchFamily="34" charset="0"/>
              </a:rPr>
              <a:t>assimilação</a:t>
            </a:r>
            <a:r>
              <a:rPr lang="en-US" b="0" i="0" dirty="0" smtClean="0">
                <a:solidFill>
                  <a:srgbClr val="202122"/>
                </a:solidFill>
                <a:effectLst/>
                <a:latin typeface="Arial" panose="020B0604020202020204" pitchFamily="34" charset="0"/>
              </a:rPr>
              <a:t>"...</a:t>
            </a:r>
            <a:endParaRPr lang="en-US" b="0" i="0" dirty="0" smtClean="0">
              <a:solidFill>
                <a:srgbClr val="202122"/>
              </a:solidFill>
              <a:effectLst/>
              <a:latin typeface="Arial" panose="020B0604020202020204" pitchFamily="34" charset="0"/>
            </a:endParaRPr>
          </a:p>
          <a:p>
            <a:pPr algn="ctr"/>
            <a:r>
              <a:rPr lang="en-US" b="0" i="0" dirty="0" smtClean="0">
                <a:solidFill>
                  <a:srgbClr val="202122"/>
                </a:solidFill>
                <a:effectLst/>
                <a:latin typeface="Arial" panose="020B0604020202020204" pitchFamily="34" charset="0"/>
              </a:rPr>
              <a:t>…cada Borg está ligado ao coletivo por uma sofisticada rede subespacial </a:t>
            </a:r>
            <a:r>
              <a:rPr lang="en-US" b="1" i="0" u="sng" dirty="0" smtClean="0">
                <a:solidFill>
                  <a:srgbClr val="202122"/>
                </a:solidFill>
                <a:effectLst/>
                <a:latin typeface="Arial" panose="020B0604020202020204" pitchFamily="34" charset="0"/>
              </a:rPr>
              <a:t>que garante que cada membro receba supervisão e orientação constantes</a:t>
            </a:r>
            <a:r>
              <a:rPr lang="en-US" b="0" i="0" dirty="0" smtClean="0">
                <a:solidFill>
                  <a:srgbClr val="202122"/>
                </a:solidFill>
                <a:effectLst/>
                <a:latin typeface="Arial" panose="020B0604020202020204" pitchFamily="34" charset="0"/>
              </a:rPr>
              <a:t>…</a:t>
            </a:r>
            <a:endParaRPr lang="en-US" b="0" i="0" dirty="0" smtClean="0">
              <a:solidFill>
                <a:srgbClr val="202122"/>
              </a:solidFill>
              <a:effectLst/>
              <a:latin typeface="Arial" panose="020B0604020202020204" pitchFamily="34" charset="0"/>
            </a:endParaRPr>
          </a:p>
          <a:p>
            <a:pPr algn="ctr"/>
            <a:r>
              <a:rPr lang="en-US" b="0" i="0" dirty="0" smtClean="0">
                <a:solidFill>
                  <a:srgbClr val="202122"/>
                </a:solidFill>
                <a:effectLst/>
                <a:latin typeface="Arial" panose="020B0604020202020204" pitchFamily="34" charset="0"/>
              </a:rPr>
              <a:t>… a energia mental da consciência do grupo </a:t>
            </a:r>
            <a:r>
              <a:rPr lang="en-US" b="1" i="0" u="sng" dirty="0" smtClean="0">
                <a:solidFill>
                  <a:srgbClr val="202122"/>
                </a:solidFill>
                <a:effectLst/>
                <a:latin typeface="Arial" panose="020B0604020202020204" pitchFamily="34" charset="0"/>
              </a:rPr>
              <a:t>pode ajudar </a:t>
            </a:r>
            <a:r>
              <a:rPr lang="pt-BR" altLang="en-US" b="1" i="0" u="sng" dirty="0" smtClean="0">
                <a:solidFill>
                  <a:srgbClr val="202122"/>
                </a:solidFill>
                <a:effectLst/>
                <a:latin typeface="Arial" panose="020B0604020202020204" pitchFamily="34" charset="0"/>
              </a:rPr>
              <a:t>cada </a:t>
            </a:r>
            <a:r>
              <a:rPr lang="en-US" b="1" i="0" u="sng" dirty="0" smtClean="0">
                <a:solidFill>
                  <a:srgbClr val="202122"/>
                </a:solidFill>
                <a:effectLst/>
                <a:latin typeface="Arial" panose="020B0604020202020204" pitchFamily="34" charset="0"/>
              </a:rPr>
              <a:t>drone ferido ou danificado a curar ou regenerar</a:t>
            </a:r>
            <a:r>
              <a:rPr lang="en-US" b="0" i="0" dirty="0" smtClean="0">
                <a:solidFill>
                  <a:srgbClr val="202122"/>
                </a:solidFill>
                <a:effectLst/>
                <a:latin typeface="Arial" panose="020B0604020202020204" pitchFamily="34" charset="0"/>
              </a:rPr>
              <a:t> partes do corpo ou tecnologia danificada…</a:t>
            </a:r>
            <a:endParaRPr lang="en-US" b="0" i="0" dirty="0" smtClean="0">
              <a:solidFill>
                <a:srgbClr val="202122"/>
              </a:solidFill>
              <a:effectLst/>
              <a:latin typeface="Arial" panose="020B0604020202020204" pitchFamily="34" charset="0"/>
            </a:endParaRPr>
          </a:p>
          <a:p>
            <a:pPr algn="ctr"/>
            <a:r>
              <a:rPr lang="en-US" b="0" i="0" dirty="0" smtClean="0">
                <a:solidFill>
                  <a:srgbClr val="202122"/>
                </a:solidFill>
                <a:effectLst/>
                <a:latin typeface="Arial" panose="020B0604020202020204" pitchFamily="34" charset="0"/>
              </a:rPr>
              <a:t>…a consciência coletiva lhes dá a capacidade não apenas de “compartilhar os mesmos pensamentos”, mas também de se</a:t>
            </a:r>
            <a:r>
              <a:rPr lang="en-US" b="1" i="0" u="sng" dirty="0" smtClean="0">
                <a:solidFill>
                  <a:srgbClr val="202122"/>
                </a:solidFill>
                <a:effectLst/>
                <a:latin typeface="Arial" panose="020B0604020202020204" pitchFamily="34" charset="0"/>
              </a:rPr>
              <a:t> adaptar rapidamente a novas </a:t>
            </a:r>
            <a:r>
              <a:rPr lang="pt-BR" altLang="en-US" b="1" i="0" u="sng" dirty="0" smtClean="0">
                <a:solidFill>
                  <a:srgbClr val="202122"/>
                </a:solidFill>
                <a:effectLst/>
                <a:latin typeface="Arial" panose="020B0604020202020204" pitchFamily="34" charset="0"/>
              </a:rPr>
              <a:t>situações</a:t>
            </a:r>
            <a:r>
              <a:rPr lang="en-US" b="0" i="0" dirty="0" smtClean="0">
                <a:solidFill>
                  <a:srgbClr val="202122"/>
                </a:solidFill>
                <a:effectLst/>
                <a:latin typeface="Arial" panose="020B0604020202020204" pitchFamily="34" charset="0"/>
              </a:rPr>
              <a:t>. O objetivo final do Borg é "</a:t>
            </a:r>
            <a:r>
              <a:rPr lang="en-US" b="1" i="0" u="sng" dirty="0" smtClean="0">
                <a:solidFill>
                  <a:srgbClr val="202122"/>
                </a:solidFill>
                <a:effectLst/>
                <a:latin typeface="Arial" panose="020B0604020202020204" pitchFamily="34" charset="0"/>
              </a:rPr>
              <a:t>alcançar a perfeição</a:t>
            </a:r>
            <a:r>
              <a:rPr lang="en-US" b="0" i="0" dirty="0" smtClean="0">
                <a:solidFill>
                  <a:srgbClr val="202122"/>
                </a:solidFill>
                <a:effectLst/>
                <a:latin typeface="Arial" panose="020B0604020202020204" pitchFamily="34" charset="0"/>
              </a:rPr>
              <a:t>"</a:t>
            </a:r>
            <a:endParaRPr lang="en-US" b="0" i="0" dirty="0" smtClean="0">
              <a:solidFill>
                <a:srgbClr val="202122"/>
              </a:solidFill>
              <a:effectLst/>
              <a:latin typeface="Arial" panose="020B0604020202020204" pitchFamily="34" charset="0"/>
            </a:endParaRPr>
          </a:p>
          <a:p>
            <a:pPr algn="ctr"/>
            <a:endParaRPr lang="en-US" b="0" i="0" dirty="0" smtClean="0">
              <a:solidFill>
                <a:srgbClr val="202122"/>
              </a:solidFill>
              <a:effectLst/>
              <a:latin typeface="Arial" panose="020B0604020202020204" pitchFamily="34" charset="0"/>
            </a:endParaRPr>
          </a:p>
          <a:p>
            <a:pPr algn="just"/>
            <a:r>
              <a:rPr lang="en-US" sz="1400" i="1" dirty="0"/>
              <a:t>Star Trek: First </a:t>
            </a:r>
            <a:r>
              <a:rPr lang="en-US" sz="1400" i="1" dirty="0" smtClean="0"/>
              <a:t>Contact and The Best of Both Worlds</a:t>
            </a:r>
            <a:endParaRPr lang="en-US" sz="1400" i="1" dirty="0"/>
          </a:p>
        </p:txBody>
      </p:sp>
      <p:pic>
        <p:nvPicPr>
          <p:cNvPr id="4" name="Picture 7" descr="AeroLogLab_Logo_HiDef"/>
          <p:cNvPicPr>
            <a:picLocks noChangeAspect="1" noChangeArrowheads="1"/>
          </p:cNvPicPr>
          <p:nvPr/>
        </p:nvPicPr>
        <p:blipFill>
          <a:blip r:embed="rId2">
            <a:clrChange>
              <a:clrFrom>
                <a:srgbClr val="080A09"/>
              </a:clrFrom>
              <a:clrTo>
                <a:srgbClr val="080A09">
                  <a:alpha val="0"/>
                </a:srgbClr>
              </a:clrTo>
            </a:clrChange>
            <a:extLst>
              <a:ext uri="{28A0092B-C50C-407E-A947-70E740481C1C}">
                <a14:useLocalDpi xmlns:a14="http://schemas.microsoft.com/office/drawing/2010/main" val="0"/>
              </a:ext>
            </a:extLst>
          </a:blip>
          <a:srcRect/>
          <a:stretch>
            <a:fillRect/>
          </a:stretch>
        </p:blipFill>
        <p:spPr bwMode="auto">
          <a:xfrm>
            <a:off x="1845734" y="76150"/>
            <a:ext cx="2807101" cy="134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tângulo 69"/>
          <p:cNvSpPr/>
          <p:nvPr/>
        </p:nvSpPr>
        <p:spPr>
          <a:xfrm>
            <a:off x="8413751" y="5378451"/>
            <a:ext cx="334963"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sp>
        <p:nvSpPr>
          <p:cNvPr id="102426" name="CaixaDeTexto 70"/>
          <p:cNvSpPr txBox="1">
            <a:spLocks noChangeArrowheads="1"/>
          </p:cNvSpPr>
          <p:nvPr/>
        </p:nvSpPr>
        <p:spPr bwMode="auto">
          <a:xfrm>
            <a:off x="1160145" y="5218431"/>
            <a:ext cx="9144000"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600" dirty="0" err="1"/>
              <a:t>Figura 02   </a:t>
            </a:r>
            <a:endParaRPr lang="pt-BR" altLang="en-US" sz="1600" dirty="0" err="1"/>
          </a:p>
          <a:p>
            <a:pPr algn="ctr"/>
            <a:r>
              <a:rPr lang="pt-BR" altLang="en-US" sz="1600" dirty="0" err="1"/>
              <a:t>Supportability</a:t>
            </a:r>
            <a:r>
              <a:rPr lang="pt-BR" altLang="en-US" sz="1600" dirty="0"/>
              <a:t> </a:t>
            </a:r>
            <a:r>
              <a:rPr lang="pt-BR" altLang="en-US" sz="1600" dirty="0" err="1"/>
              <a:t>Issues</a:t>
            </a:r>
            <a:r>
              <a:rPr lang="pt-BR" altLang="en-US" sz="1600" dirty="0"/>
              <a:t> </a:t>
            </a:r>
            <a:r>
              <a:rPr lang="pt-BR" altLang="en-US" sz="1600" dirty="0" err="1" smtClean="0"/>
              <a:t>and</a:t>
            </a:r>
            <a:r>
              <a:rPr lang="pt-BR" altLang="en-US" sz="1600" dirty="0" smtClean="0"/>
              <a:t> Life </a:t>
            </a:r>
            <a:r>
              <a:rPr lang="pt-BR" altLang="en-US" sz="1600" dirty="0" err="1" smtClean="0"/>
              <a:t>Cycle</a:t>
            </a:r>
            <a:r>
              <a:rPr lang="pt-BR" altLang="en-US" sz="1600" dirty="0" smtClean="0"/>
              <a:t> </a:t>
            </a:r>
            <a:r>
              <a:rPr lang="pt-BR" altLang="en-US" sz="1600" dirty="0" err="1" smtClean="0"/>
              <a:t>Phases</a:t>
            </a:r>
            <a:r>
              <a:rPr lang="pt-BR" altLang="en-US" sz="1600" dirty="0" smtClean="0"/>
              <a:t> </a:t>
            </a:r>
            <a:endParaRPr lang="pt-BR" altLang="en-US" sz="1600" dirty="0"/>
          </a:p>
          <a:p>
            <a:pPr algn="ctr"/>
            <a:r>
              <a:rPr lang="en-US" altLang="en-US" sz="1600" dirty="0"/>
              <a:t>Source: ABRAHÃO, F.T.M.</a:t>
            </a:r>
            <a:r>
              <a:rPr lang="pt-BR" altLang="en-US" sz="1600" dirty="0"/>
              <a:t> (2022)</a:t>
            </a:r>
            <a:r>
              <a:rPr lang="en-US" altLang="en-US" sz="1600" dirty="0"/>
              <a:t>  MB-249 </a:t>
            </a:r>
            <a:r>
              <a:rPr lang="pt-BR" altLang="en-US" sz="1600" dirty="0"/>
              <a:t>Logística no Desenvolvimento, Aquisição, Serviço e Disposição de Sistemas Complexos, </a:t>
            </a:r>
            <a:r>
              <a:rPr lang="pt-BR" altLang="en-US" sz="1600" dirty="0" err="1"/>
              <a:t>Classnotes</a:t>
            </a:r>
            <a:endParaRPr lang="en-US" altLang="en-US" sz="1600" dirty="0"/>
          </a:p>
        </p:txBody>
      </p:sp>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Conector de Seta Reta 44"/>
          <p:cNvCxnSpPr/>
          <p:nvPr/>
        </p:nvCxnSpPr>
        <p:spPr>
          <a:xfrm>
            <a:off x="1713230" y="4724400"/>
            <a:ext cx="7632000" cy="20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3486150" y="1447800"/>
            <a:ext cx="495300" cy="3316605"/>
          </a:xfrm>
          <a:prstGeom prst="rect">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47" name="Conector de Seta Reta 46"/>
          <p:cNvCxnSpPr/>
          <p:nvPr/>
        </p:nvCxnSpPr>
        <p:spPr>
          <a:xfrm flipV="1">
            <a:off x="1771650" y="1252855"/>
            <a:ext cx="0" cy="35998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p:cNvSpPr txBox="1"/>
          <p:nvPr/>
        </p:nvSpPr>
        <p:spPr>
          <a:xfrm>
            <a:off x="1658620" y="1529080"/>
            <a:ext cx="982345" cy="306705"/>
          </a:xfrm>
          <a:prstGeom prst="rect">
            <a:avLst/>
          </a:prstGeom>
          <a:noFill/>
        </p:spPr>
        <p:txBody>
          <a:bodyPr>
            <a:spAutoFit/>
          </a:bodyPr>
          <a:lstStyle/>
          <a:p>
            <a:pPr algn="ctr">
              <a:defRPr/>
            </a:pPr>
            <a:r>
              <a:rPr lang="en-US" sz="1400" dirty="0">
                <a:latin typeface="Times New Roman" panose="02020603050405020304" pitchFamily="18" charset="0"/>
                <a:cs typeface="Times New Roman" panose="02020603050405020304" pitchFamily="18" charset="0"/>
              </a:rPr>
              <a:t>Conce</a:t>
            </a:r>
            <a:r>
              <a:rPr lang="pt-BR" altLang="en-US" sz="1400" dirty="0">
                <a:latin typeface="Times New Roman" panose="02020603050405020304" pitchFamily="18" charset="0"/>
                <a:cs typeface="Times New Roman" panose="02020603050405020304" pitchFamily="18" charset="0"/>
              </a:rPr>
              <a:t>ito</a:t>
            </a:r>
            <a:endParaRPr lang="en-US" sz="1400" dirty="0">
              <a:latin typeface="Times New Roman" panose="02020603050405020304" pitchFamily="18" charset="0"/>
              <a:cs typeface="Times New Roman" panose="02020603050405020304" pitchFamily="18" charset="0"/>
            </a:endParaRPr>
          </a:p>
        </p:txBody>
      </p:sp>
      <p:sp>
        <p:nvSpPr>
          <p:cNvPr id="102412" name="CaixaDeTexto 14"/>
          <p:cNvSpPr txBox="1">
            <a:spLocks noChangeArrowheads="1"/>
          </p:cNvSpPr>
          <p:nvPr/>
        </p:nvSpPr>
        <p:spPr bwMode="auto">
          <a:xfrm>
            <a:off x="2529205" y="1505585"/>
            <a:ext cx="98234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P</a:t>
            </a:r>
            <a:r>
              <a:rPr lang="en-US" altLang="en-US" sz="1400">
                <a:latin typeface="Times New Roman" panose="02020603050405020304" pitchFamily="18" charset="0"/>
                <a:cs typeface="Times New Roman" panose="02020603050405020304" pitchFamily="18" charset="0"/>
              </a:rPr>
              <a:t> &amp; </a:t>
            </a:r>
            <a:r>
              <a:rPr lang="pt-BR" altLang="en-US" sz="1400">
                <a:latin typeface="Times New Roman" panose="02020603050405020304" pitchFamily="18" charset="0"/>
                <a:cs typeface="Times New Roman" panose="02020603050405020304" pitchFamily="18" charset="0"/>
              </a:rPr>
              <a:t>D</a:t>
            </a:r>
            <a:endParaRPr lang="pt-BR" altLang="en-US" sz="1400">
              <a:latin typeface="Times New Roman" panose="02020603050405020304" pitchFamily="18" charset="0"/>
              <a:cs typeface="Times New Roman" panose="02020603050405020304" pitchFamily="18" charset="0"/>
            </a:endParaRPr>
          </a:p>
        </p:txBody>
      </p:sp>
      <p:sp>
        <p:nvSpPr>
          <p:cNvPr id="102413" name="CaixaDeTexto 15"/>
          <p:cNvSpPr txBox="1">
            <a:spLocks noChangeArrowheads="1"/>
          </p:cNvSpPr>
          <p:nvPr/>
        </p:nvSpPr>
        <p:spPr bwMode="auto">
          <a:xfrm>
            <a:off x="3412490" y="1411605"/>
            <a:ext cx="130429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Produ</a:t>
            </a:r>
            <a:r>
              <a:rPr lang="pt-BR" altLang="en-US" sz="1400">
                <a:latin typeface="Times New Roman" panose="02020603050405020304" pitchFamily="18" charset="0"/>
                <a:cs typeface="Times New Roman" panose="02020603050405020304" pitchFamily="18" charset="0"/>
              </a:rPr>
              <a:t>ção</a:t>
            </a:r>
            <a:endParaRPr lang="en-US" altLang="en-US" sz="1400">
              <a:latin typeface="Times New Roman" panose="02020603050405020304" pitchFamily="18" charset="0"/>
              <a:cs typeface="Times New Roman" panose="02020603050405020304" pitchFamily="18" charset="0"/>
            </a:endParaRPr>
          </a:p>
        </p:txBody>
      </p:sp>
      <p:sp>
        <p:nvSpPr>
          <p:cNvPr id="102414" name="CaixaDeTexto 16"/>
          <p:cNvSpPr txBox="1">
            <a:spLocks noChangeArrowheads="1"/>
          </p:cNvSpPr>
          <p:nvPr/>
        </p:nvSpPr>
        <p:spPr bwMode="auto">
          <a:xfrm>
            <a:off x="6269355" y="1408430"/>
            <a:ext cx="175768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latin typeface="Times New Roman" panose="02020603050405020304" pitchFamily="18" charset="0"/>
                <a:cs typeface="Times New Roman" panose="02020603050405020304" pitchFamily="18" charset="0"/>
              </a:rPr>
              <a:t>Opera</a:t>
            </a:r>
            <a:r>
              <a:rPr lang="pt-BR" altLang="en-US" sz="1400">
                <a:latin typeface="Times New Roman" panose="02020603050405020304" pitchFamily="18" charset="0"/>
                <a:cs typeface="Times New Roman" panose="02020603050405020304" pitchFamily="18" charset="0"/>
              </a:rPr>
              <a:t>ção e Suporte</a:t>
            </a:r>
            <a:endParaRPr lang="en-US" altLang="en-US" sz="1400">
              <a:latin typeface="Times New Roman" panose="02020603050405020304" pitchFamily="18" charset="0"/>
              <a:cs typeface="Times New Roman" panose="02020603050405020304" pitchFamily="18" charset="0"/>
            </a:endParaRPr>
          </a:p>
        </p:txBody>
      </p:sp>
      <p:sp>
        <p:nvSpPr>
          <p:cNvPr id="102415" name="CaixaDeTexto 17"/>
          <p:cNvSpPr txBox="1">
            <a:spLocks noChangeArrowheads="1"/>
          </p:cNvSpPr>
          <p:nvPr/>
        </p:nvSpPr>
        <p:spPr bwMode="auto">
          <a:xfrm>
            <a:off x="7990205" y="1434465"/>
            <a:ext cx="10541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latin typeface="Times New Roman" panose="02020603050405020304" pitchFamily="18" charset="0"/>
                <a:cs typeface="Times New Roman" panose="02020603050405020304" pitchFamily="18" charset="0"/>
              </a:rPr>
              <a:t>Descarte</a:t>
            </a:r>
            <a:endParaRPr lang="pt-BR" altLang="en-US" sz="1400">
              <a:latin typeface="Times New Roman" panose="02020603050405020304" pitchFamily="18" charset="0"/>
              <a:cs typeface="Times New Roman" panose="02020603050405020304" pitchFamily="18" charset="0"/>
            </a:endParaRPr>
          </a:p>
        </p:txBody>
      </p:sp>
      <p:sp>
        <p:nvSpPr>
          <p:cNvPr id="59" name="Retângulo 58"/>
          <p:cNvSpPr/>
          <p:nvPr/>
        </p:nvSpPr>
        <p:spPr>
          <a:xfrm>
            <a:off x="4667885" y="1452245"/>
            <a:ext cx="1496695" cy="32835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02418" name="CaixaDeTexto 20"/>
          <p:cNvSpPr txBox="1">
            <a:spLocks noChangeArrowheads="1"/>
          </p:cNvSpPr>
          <p:nvPr/>
        </p:nvSpPr>
        <p:spPr bwMode="auto">
          <a:xfrm>
            <a:off x="4775200" y="1434465"/>
            <a:ext cx="120713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400">
                <a:latin typeface="Times New Roman" panose="02020603050405020304" pitchFamily="18" charset="0"/>
                <a:cs typeface="Times New Roman" panose="02020603050405020304" pitchFamily="18" charset="0"/>
              </a:rPr>
              <a:t>Implantação</a:t>
            </a:r>
            <a:endParaRPr lang="pt-BR" altLang="en-US" sz="1400">
              <a:latin typeface="Times New Roman" panose="02020603050405020304" pitchFamily="18" charset="0"/>
              <a:cs typeface="Times New Roman" panose="02020603050405020304" pitchFamily="18" charset="0"/>
            </a:endParaRPr>
          </a:p>
        </p:txBody>
      </p:sp>
      <p:sp>
        <p:nvSpPr>
          <p:cNvPr id="102421" name="CaixaDeTexto 26"/>
          <p:cNvSpPr txBox="1">
            <a:spLocks noChangeArrowheads="1"/>
          </p:cNvSpPr>
          <p:nvPr/>
        </p:nvSpPr>
        <p:spPr bwMode="auto">
          <a:xfrm>
            <a:off x="7966710" y="4819015"/>
            <a:ext cx="149796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en-US" sz="1600">
                <a:latin typeface="Times New Roman" panose="02020603050405020304" pitchFamily="18" charset="0"/>
                <a:cs typeface="Times New Roman" panose="02020603050405020304" pitchFamily="18" charset="0"/>
              </a:rPr>
              <a:t>Ciclo de Vida</a:t>
            </a:r>
            <a:endParaRPr lang="pt-BR" altLang="en-US" sz="1600">
              <a:latin typeface="Times New Roman" panose="02020603050405020304" pitchFamily="18" charset="0"/>
              <a:cs typeface="Times New Roman" panose="02020603050405020304" pitchFamily="18" charset="0"/>
            </a:endParaRPr>
          </a:p>
        </p:txBody>
      </p:sp>
      <p:cxnSp>
        <p:nvCxnSpPr>
          <p:cNvPr id="67" name="Conector Reto 66"/>
          <p:cNvCxnSpPr/>
          <p:nvPr/>
        </p:nvCxnSpPr>
        <p:spPr>
          <a:xfrm>
            <a:off x="1678305" y="2232025"/>
            <a:ext cx="7992110" cy="12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Retângulo 68"/>
          <p:cNvSpPr/>
          <p:nvPr/>
        </p:nvSpPr>
        <p:spPr>
          <a:xfrm>
            <a:off x="8450580" y="1260475"/>
            <a:ext cx="336550" cy="147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Times New Roman" panose="02020603050405020304" pitchFamily="18" charset="0"/>
              <a:cs typeface="Times New Roman" panose="02020603050405020304" pitchFamily="18" charset="0"/>
            </a:endParaRPr>
          </a:p>
        </p:txBody>
      </p:sp>
      <p:cxnSp>
        <p:nvCxnSpPr>
          <p:cNvPr id="2" name="Conector de Seta Reta 1"/>
          <p:cNvCxnSpPr/>
          <p:nvPr/>
        </p:nvCxnSpPr>
        <p:spPr>
          <a:xfrm flipV="1">
            <a:off x="2508250"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Conector de Seta Reta 2"/>
          <p:cNvCxnSpPr/>
          <p:nvPr/>
        </p:nvCxnSpPr>
        <p:spPr>
          <a:xfrm flipV="1">
            <a:off x="3507105" y="1465580"/>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Conector de Seta Reta 3"/>
          <p:cNvCxnSpPr/>
          <p:nvPr/>
        </p:nvCxnSpPr>
        <p:spPr>
          <a:xfrm flipV="1">
            <a:off x="4673600" y="1440815"/>
            <a:ext cx="0" cy="3275965"/>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Conector de Seta Reta 4"/>
          <p:cNvCxnSpPr/>
          <p:nvPr/>
        </p:nvCxnSpPr>
        <p:spPr>
          <a:xfrm flipV="1">
            <a:off x="7990205" y="1452245"/>
            <a:ext cx="0" cy="3276000"/>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2898140" y="3512185"/>
            <a:ext cx="228600" cy="209550"/>
          </a:xfrm>
          <a:prstGeom prst="ellipse">
            <a:avLst/>
          </a:prstGeom>
        </p:spPr>
        <p:style>
          <a:lnRef idx="2">
            <a:schemeClr val="dk1"/>
          </a:lnRef>
          <a:fillRef idx="1">
            <a:schemeClr val="lt1"/>
          </a:fillRef>
          <a:effectRef idx="0">
            <a:schemeClr val="dk1"/>
          </a:effectRef>
          <a:fontRef idx="minor">
            <a:schemeClr val="dk1"/>
          </a:fontRef>
        </p:style>
        <p:txBody>
          <a:bodyPr rtlCol="0" anchor="ctr"/>
          <a:p>
            <a:pPr algn="ctr"/>
            <a:r>
              <a:rPr lang="pt-BR" altLang="en-US" sz="1400">
                <a:latin typeface="Times New Roman" panose="02020603050405020304" pitchFamily="18" charset="0"/>
                <a:cs typeface="Times New Roman" panose="02020603050405020304" pitchFamily="18" charset="0"/>
              </a:rPr>
              <a:t>1</a:t>
            </a:r>
            <a:endParaRPr lang="pt-BR" altLang="en-US" sz="1400">
              <a:latin typeface="Times New Roman" panose="02020603050405020304" pitchFamily="18" charset="0"/>
              <a:cs typeface="Times New Roman" panose="02020603050405020304" pitchFamily="18" charset="0"/>
            </a:endParaRPr>
          </a:p>
        </p:txBody>
      </p:sp>
      <p:sp>
        <p:nvSpPr>
          <p:cNvPr id="19" name="Forma livre 18"/>
          <p:cNvSpPr/>
          <p:nvPr/>
        </p:nvSpPr>
        <p:spPr>
          <a:xfrm>
            <a:off x="1768475" y="2240280"/>
            <a:ext cx="2905125" cy="2476500"/>
          </a:xfrm>
          <a:custGeom>
            <a:avLst/>
            <a:gdLst>
              <a:gd name="connisteX0" fmla="*/ 0 w 2905125"/>
              <a:gd name="connsiteY0" fmla="*/ 2476500 h 2476500"/>
              <a:gd name="connisteX1" fmla="*/ 361950 w 2905125"/>
              <a:gd name="connsiteY1" fmla="*/ 2371725 h 2476500"/>
              <a:gd name="connisteX2" fmla="*/ 361950 w 2905125"/>
              <a:gd name="connsiteY2" fmla="*/ 2238375 h 2476500"/>
              <a:gd name="connisteX3" fmla="*/ 733425 w 2905125"/>
              <a:gd name="connsiteY3" fmla="*/ 2133600 h 2476500"/>
              <a:gd name="connisteX4" fmla="*/ 733425 w 2905125"/>
              <a:gd name="connsiteY4" fmla="*/ 1809750 h 2476500"/>
              <a:gd name="connisteX5" fmla="*/ 1219200 w 2905125"/>
              <a:gd name="connsiteY5" fmla="*/ 1762125 h 2476500"/>
              <a:gd name="connisteX6" fmla="*/ 1219200 w 2905125"/>
              <a:gd name="connsiteY6" fmla="*/ 1514475 h 2476500"/>
              <a:gd name="connisteX7" fmla="*/ 1704975 w 2905125"/>
              <a:gd name="connsiteY7" fmla="*/ 1219200 h 2476500"/>
              <a:gd name="connisteX8" fmla="*/ 1714500 w 2905125"/>
              <a:gd name="connsiteY8" fmla="*/ 923925 h 2476500"/>
              <a:gd name="connisteX9" fmla="*/ 2362200 w 2905125"/>
              <a:gd name="connsiteY9" fmla="*/ 600075 h 2476500"/>
              <a:gd name="connisteX10" fmla="*/ 2362200 w 2905125"/>
              <a:gd name="connsiteY10" fmla="*/ 257175 h 2476500"/>
              <a:gd name="connisteX11" fmla="*/ 2905125 w 2905125"/>
              <a:gd name="connsiteY11" fmla="*/ 0 h 2476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2905125" h="2476500">
                <a:moveTo>
                  <a:pt x="0" y="2476500"/>
                </a:moveTo>
                <a:lnTo>
                  <a:pt x="361950" y="2371725"/>
                </a:lnTo>
                <a:lnTo>
                  <a:pt x="361950" y="2238375"/>
                </a:lnTo>
                <a:lnTo>
                  <a:pt x="733425" y="2133600"/>
                </a:lnTo>
                <a:lnTo>
                  <a:pt x="733425" y="1809750"/>
                </a:lnTo>
                <a:lnTo>
                  <a:pt x="1219200" y="1762125"/>
                </a:lnTo>
                <a:lnTo>
                  <a:pt x="1219200" y="1514475"/>
                </a:lnTo>
                <a:lnTo>
                  <a:pt x="1704975" y="1219200"/>
                </a:lnTo>
                <a:lnTo>
                  <a:pt x="1714500" y="923925"/>
                </a:lnTo>
                <a:lnTo>
                  <a:pt x="2362200" y="600075"/>
                </a:lnTo>
                <a:lnTo>
                  <a:pt x="2362200" y="257175"/>
                </a:lnTo>
                <a:lnTo>
                  <a:pt x="2905125" y="0"/>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sz="1400">
              <a:latin typeface="Times New Roman" panose="02020603050405020304" pitchFamily="18" charset="0"/>
              <a:cs typeface="Times New Roman" panose="02020603050405020304" pitchFamily="18" charset="0"/>
            </a:endParaRPr>
          </a:p>
        </p:txBody>
      </p:sp>
      <p:sp>
        <p:nvSpPr>
          <p:cNvPr id="102419" name="CaixaDeTexto 21"/>
          <p:cNvSpPr txBox="1">
            <a:spLocks noChangeArrowheads="1"/>
          </p:cNvSpPr>
          <p:nvPr/>
        </p:nvSpPr>
        <p:spPr bwMode="auto">
          <a:xfrm>
            <a:off x="3769995" y="3223895"/>
            <a:ext cx="2032635" cy="737235"/>
          </a:xfrm>
          <a:prstGeom prst="rect">
            <a:avLst/>
          </a:prstGeom>
          <a:solidFill>
            <a:schemeClr val="bg1"/>
          </a:solidFill>
          <a:ln w="9525">
            <a:solidFill>
              <a:schemeClr val="tx1"/>
            </a:solidFill>
            <a:miter lim="800000"/>
          </a:ln>
        </p:spPr>
        <p:txBody>
          <a:bodyPr wrap="square">
            <a:spAutoFit/>
          </a:bodyPr>
          <a:lstStyle/>
          <a:p>
            <a:pPr algn="ctr"/>
            <a:r>
              <a:rPr lang="pt-BR" altLang="en-US" sz="1400">
                <a:ln>
                  <a:noFill/>
                </a:ln>
                <a:latin typeface="Times New Roman" panose="02020603050405020304" pitchFamily="18" charset="0"/>
                <a:cs typeface="Times New Roman" panose="02020603050405020304" pitchFamily="18" charset="0"/>
              </a:rPr>
              <a:t>Curva desejável de desenvolvimento e maturidade de </a:t>
            </a:r>
            <a:r>
              <a:rPr lang="en-US" altLang="en-US" sz="1400">
                <a:ln>
                  <a:noFill/>
                </a:ln>
                <a:latin typeface="Times New Roman" panose="02020603050405020304" pitchFamily="18" charset="0"/>
                <a:cs typeface="Times New Roman" panose="02020603050405020304" pitchFamily="18" charset="0"/>
              </a:rPr>
              <a:t>RAM</a:t>
            </a:r>
            <a:r>
              <a:rPr lang="pt-BR" altLang="en-US" sz="1400">
                <a:ln>
                  <a:noFill/>
                </a:ln>
                <a:latin typeface="Times New Roman" panose="02020603050405020304" pitchFamily="18" charset="0"/>
                <a:cs typeface="Times New Roman" panose="02020603050405020304" pitchFamily="18" charset="0"/>
              </a:rPr>
              <a:t>-C</a:t>
            </a:r>
            <a:endParaRPr lang="en-US" altLang="en-US" sz="1400">
              <a:ln>
                <a:noFill/>
              </a:ln>
              <a:latin typeface="Times New Roman" panose="02020603050405020304" pitchFamily="18" charset="0"/>
              <a:cs typeface="Times New Roman" panose="02020603050405020304" pitchFamily="18" charset="0"/>
            </a:endParaRPr>
          </a:p>
        </p:txBody>
      </p:sp>
      <p:cxnSp>
        <p:nvCxnSpPr>
          <p:cNvPr id="23" name="Conector em curva 74"/>
          <p:cNvCxnSpPr/>
          <p:nvPr/>
        </p:nvCxnSpPr>
        <p:spPr>
          <a:xfrm flipV="1">
            <a:off x="1757680" y="2263775"/>
            <a:ext cx="2880360" cy="2435225"/>
          </a:xfrm>
          <a:prstGeom prst="curvedConnector3">
            <a:avLst>
              <a:gd name="adj1" fmla="val 50022"/>
            </a:avLst>
          </a:prstGeom>
          <a:ln w="158750">
            <a:solidFill>
              <a:schemeClr val="tx1">
                <a:lumMod val="95000"/>
                <a:lumOff val="5000"/>
                <a:alpha val="27843"/>
              </a:schemeClr>
            </a:solidFill>
          </a:ln>
        </p:spPr>
        <p:style>
          <a:lnRef idx="3">
            <a:schemeClr val="accent2"/>
          </a:lnRef>
          <a:fillRef idx="0">
            <a:schemeClr val="accent2"/>
          </a:fillRef>
          <a:effectRef idx="2">
            <a:schemeClr val="accent2"/>
          </a:effectRef>
          <a:fontRef idx="minor">
            <a:schemeClr val="tx1"/>
          </a:fontRef>
        </p:style>
      </p:cxnSp>
      <p:cxnSp>
        <p:nvCxnSpPr>
          <p:cNvPr id="11" name="Conector de Seta Reta 10"/>
          <p:cNvCxnSpPr/>
          <p:nvPr/>
        </p:nvCxnSpPr>
        <p:spPr>
          <a:xfrm flipH="1" flipV="1">
            <a:off x="8924925" y="1699895"/>
            <a:ext cx="952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H="1">
            <a:off x="9058275" y="2331720"/>
            <a:ext cx="3175"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aixaDeTexto 17"/>
          <p:cNvSpPr txBox="1">
            <a:spLocks noChangeArrowheads="1"/>
          </p:cNvSpPr>
          <p:nvPr/>
        </p:nvSpPr>
        <p:spPr bwMode="auto">
          <a:xfrm>
            <a:off x="8980170" y="1715770"/>
            <a:ext cx="69659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Bom</a:t>
            </a:r>
            <a:endParaRPr lang="pt-BR" altLang="en-US" sz="1400">
              <a:latin typeface="Times New Roman" panose="02020603050405020304" pitchFamily="18" charset="0"/>
              <a:cs typeface="Times New Roman" panose="02020603050405020304" pitchFamily="18" charset="0"/>
            </a:endParaRPr>
          </a:p>
        </p:txBody>
      </p:sp>
      <p:sp>
        <p:nvSpPr>
          <p:cNvPr id="14" name="CaixaDeTexto 17"/>
          <p:cNvSpPr txBox="1">
            <a:spLocks noChangeArrowheads="1"/>
          </p:cNvSpPr>
          <p:nvPr/>
        </p:nvSpPr>
        <p:spPr bwMode="auto">
          <a:xfrm>
            <a:off x="9061450" y="2331720"/>
            <a:ext cx="6965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ctr"/>
            <a:r>
              <a:rPr lang="pt-BR" altLang="en-US" sz="1400">
                <a:latin typeface="Times New Roman" panose="02020603050405020304" pitchFamily="18" charset="0"/>
                <a:cs typeface="Times New Roman" panose="02020603050405020304" pitchFamily="18" charset="0"/>
              </a:rPr>
              <a:t>Não Bom</a:t>
            </a:r>
            <a:endParaRPr lang="pt-BR" altLang="en-US" sz="1400">
              <a:latin typeface="Times New Roman" panose="02020603050405020304" pitchFamily="18" charset="0"/>
              <a:cs typeface="Times New Roman" panose="02020603050405020304" pitchFamily="18" charset="0"/>
            </a:endParaRPr>
          </a:p>
        </p:txBody>
      </p:sp>
      <p:sp>
        <p:nvSpPr>
          <p:cNvPr id="18" name="Forma livre 17"/>
          <p:cNvSpPr/>
          <p:nvPr/>
        </p:nvSpPr>
        <p:spPr bwMode="auto">
          <a:xfrm rot="21420000">
            <a:off x="4664075" y="2133600"/>
            <a:ext cx="4210050" cy="271780"/>
          </a:xfrm>
          <a:custGeom>
            <a:avLst/>
            <a:gdLst>
              <a:gd name="T0" fmla="*/ 0 w 3293533"/>
              <a:gd name="T1" fmla="*/ 0 h 220134"/>
              <a:gd name="T2" fmla="*/ 516467 w 3293533"/>
              <a:gd name="T3" fmla="*/ 152400 h 220134"/>
              <a:gd name="T4" fmla="*/ 508000 w 3293533"/>
              <a:gd name="T5" fmla="*/ 59267 h 220134"/>
              <a:gd name="T6" fmla="*/ 948267 w 3293533"/>
              <a:gd name="T7" fmla="*/ 177800 h 220134"/>
              <a:gd name="T8" fmla="*/ 948267 w 3293533"/>
              <a:gd name="T9" fmla="*/ 84667 h 220134"/>
              <a:gd name="T10" fmla="*/ 1591733 w 3293533"/>
              <a:gd name="T11" fmla="*/ 186267 h 220134"/>
              <a:gd name="T12" fmla="*/ 1600200 w 3293533"/>
              <a:gd name="T13" fmla="*/ 42334 h 220134"/>
              <a:gd name="T14" fmla="*/ 2235200 w 3293533"/>
              <a:gd name="T15" fmla="*/ 177800 h 220134"/>
              <a:gd name="T16" fmla="*/ 2235200 w 3293533"/>
              <a:gd name="T17" fmla="*/ 101600 h 220134"/>
              <a:gd name="T18" fmla="*/ 2946400 w 3293533"/>
              <a:gd name="T19" fmla="*/ 127000 h 220134"/>
              <a:gd name="T20" fmla="*/ 3293533 w 3293533"/>
              <a:gd name="T21" fmla="*/ 220134 h 220134"/>
              <a:gd name="T22" fmla="*/ 3293533 w 3293533"/>
              <a:gd name="T23" fmla="*/ 220134 h 220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93533" h="220134">
                <a:moveTo>
                  <a:pt x="0" y="0"/>
                </a:moveTo>
                <a:lnTo>
                  <a:pt x="516467" y="152400"/>
                </a:lnTo>
                <a:lnTo>
                  <a:pt x="508000" y="59267"/>
                </a:lnTo>
                <a:lnTo>
                  <a:pt x="948267" y="177800"/>
                </a:lnTo>
                <a:lnTo>
                  <a:pt x="948267" y="84667"/>
                </a:lnTo>
                <a:lnTo>
                  <a:pt x="1591733" y="186267"/>
                </a:lnTo>
                <a:lnTo>
                  <a:pt x="1600200" y="42334"/>
                </a:lnTo>
                <a:lnTo>
                  <a:pt x="2235200" y="177800"/>
                </a:lnTo>
                <a:lnTo>
                  <a:pt x="2235200" y="101600"/>
                </a:lnTo>
                <a:lnTo>
                  <a:pt x="2946400" y="127000"/>
                </a:lnTo>
                <a:lnTo>
                  <a:pt x="3293533" y="220134"/>
                </a:lnTo>
              </a:path>
            </a:pathLst>
          </a:custGeom>
          <a:noFill/>
          <a:ln w="28575" cap="flat" cmpd="sng" algn="ctr">
            <a:solidFill>
              <a:schemeClr val="tx1"/>
            </a:solidFill>
            <a:prstDash val="lgDashDotDot"/>
            <a:round/>
            <a:headEnd type="none" w="med" len="med"/>
            <a:tailEnd type="none" w="med" len="med"/>
          </a:ln>
          <a:extLst>
            <a:ext uri="{909E8E84-426E-40DD-AFC4-6F175D3DCCD1}">
              <a14:hiddenFill xmlns:a14="http://schemas.microsoft.com/office/drawing/2010/main">
                <a:solidFill>
                  <a:srgbClr val="00B8FF"/>
                </a:solidFill>
              </a14:hiddenFill>
            </a:ext>
          </a:extLst>
        </p:spPr>
        <p:txBody>
          <a:bodyPr/>
          <a:p>
            <a:endParaRPr lang="en-US" sz="1400"/>
          </a:p>
        </p:txBody>
      </p:sp>
      <p:sp>
        <p:nvSpPr>
          <p:cNvPr id="20" name="Retângulo arredondado 19"/>
          <p:cNvSpPr/>
          <p:nvPr/>
        </p:nvSpPr>
        <p:spPr>
          <a:xfrm>
            <a:off x="1656715" y="3989070"/>
            <a:ext cx="983615" cy="872490"/>
          </a:xfrm>
          <a:prstGeom prst="roundRect">
            <a:avLst/>
          </a:prstGeom>
          <a:noFill/>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 name="Espaço Reservado para Rodapé 6"/>
          <p:cNvSpPr>
            <a:spLocks noGrp="1"/>
          </p:cNvSpPr>
          <p:nvPr>
            <p:ph type="ftr" sz="quarter" idx="11"/>
          </p:nvPr>
        </p:nvSpPr>
        <p:spPr/>
        <p:txBody>
          <a:bodyPr/>
          <a:p>
            <a:r>
              <a:rPr lang="en-US"/>
              <a:t>Prof Dr Fernando T. M. Abrahão AeroLogLab-ITA</a:t>
            </a:r>
            <a:endParaRPr lang="en-US"/>
          </a:p>
        </p:txBody>
      </p:sp>
      <p:sp>
        <p:nvSpPr>
          <p:cNvPr id="9" name="CaixaDeTexto 5"/>
          <p:cNvSpPr txBox="1">
            <a:spLocks noChangeArrowheads="1"/>
          </p:cNvSpPr>
          <p:nvPr/>
        </p:nvSpPr>
        <p:spPr bwMode="auto">
          <a:xfrm>
            <a:off x="151130" y="1881506"/>
            <a:ext cx="156210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en-US" sz="1400">
                <a:sym typeface="+mn-ea"/>
              </a:rPr>
              <a:t>Relação Custo Benefício esperada do produto</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7" descr="AeroLogLab_Logo_HiDef"/>
          <p:cNvPicPr>
            <a:picLocks noChangeAspect="1" noChangeArrowheads="1"/>
          </p:cNvPicPr>
          <p:nvPr/>
        </p:nvPicPr>
        <p:blipFill>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8945" y="0"/>
            <a:ext cx="1560269" cy="7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Caixa de Texto 99"/>
          <p:cNvSpPr txBox="1"/>
          <p:nvPr/>
        </p:nvSpPr>
        <p:spPr>
          <a:xfrm>
            <a:off x="1305560" y="1075055"/>
            <a:ext cx="9581515" cy="4707890"/>
          </a:xfrm>
          <a:prstGeom prst="rect">
            <a:avLst/>
          </a:prstGeom>
          <a:noFill/>
          <a:ln w="9525">
            <a:noFill/>
          </a:ln>
        </p:spPr>
        <p:txBody>
          <a:bodyPr wrap="square">
            <a:spAutoFit/>
          </a:bodyPr>
          <a:p>
            <a:pPr indent="0" algn="just"/>
            <a:r>
              <a:rPr sz="2000">
                <a:latin typeface="Times New Roman" panose="02020603050405020304" pitchFamily="18" charset="0"/>
                <a:ea typeface="SimSun" panose="02010600030101010101" pitchFamily="2" charset="-122"/>
              </a:rPr>
              <a:t>Efforts </a:t>
            </a:r>
            <a:r>
              <a:rPr sz="2000" b="1">
                <a:highlight>
                  <a:srgbClr val="FFFF00"/>
                </a:highlight>
                <a:latin typeface="Times New Roman" panose="02020603050405020304" pitchFamily="18" charset="0"/>
                <a:ea typeface="SimSun" panose="02010600030101010101" pitchFamily="2" charset="-122"/>
              </a:rPr>
              <a:t>begin (or should begin)</a:t>
            </a:r>
            <a:r>
              <a:rPr sz="2000">
                <a:latin typeface="Times New Roman" panose="02020603050405020304" pitchFamily="18" charset="0"/>
                <a:ea typeface="SimSun" panose="02010600030101010101" pitchFamily="2" charset="-122"/>
              </a:rPr>
              <a:t> concomitantly with the beginning of the Conception phase, where the </a:t>
            </a:r>
            <a:r>
              <a:rPr sz="2000" b="1">
                <a:highlight>
                  <a:srgbClr val="FFFF00"/>
                </a:highlight>
                <a:latin typeface="Times New Roman" panose="02020603050405020304" pitchFamily="18" charset="0"/>
                <a:ea typeface="SimSun" panose="02010600030101010101" pitchFamily="2" charset="-122"/>
              </a:rPr>
              <a:t>Support Concept - CONSUP is developed</a:t>
            </a:r>
            <a:r>
              <a:rPr sz="2000">
                <a:latin typeface="Times New Roman" panose="02020603050405020304" pitchFamily="18" charset="0"/>
                <a:ea typeface="SimSun" panose="02010600030101010101" pitchFamily="2" charset="-122"/>
              </a:rPr>
              <a:t> and the supportability requirements are defined.</a:t>
            </a:r>
            <a:r>
              <a:rPr lang="pt-BR" sz="2000">
                <a:latin typeface="Times New Roman" panose="02020603050405020304" pitchFamily="18" charset="0"/>
                <a:ea typeface="SimSun" panose="02010600030101010101" pitchFamily="2" charset="-122"/>
              </a:rPr>
              <a:t>  </a:t>
            </a:r>
            <a:r>
              <a:rPr sz="2000">
                <a:latin typeface="Times New Roman" panose="02020603050405020304" pitchFamily="18" charset="0"/>
                <a:ea typeface="SimSun" panose="02010600030101010101" pitchFamily="2" charset="-122"/>
              </a:rPr>
              <a:t>CONSUP defines the basic (or high-level) support strategies and requirements for all future product lifecycle considerations and is strongly based on meeting operational requirements and possible usage scenarios for the new aircraft. </a:t>
            </a:r>
            <a:r>
              <a:rPr sz="2000" b="1">
                <a:highlight>
                  <a:srgbClr val="FFFF00"/>
                </a:highlight>
                <a:latin typeface="Times New Roman" panose="02020603050405020304" pitchFamily="18" charset="0"/>
                <a:ea typeface="SimSun" panose="02010600030101010101" pitchFamily="2" charset="-122"/>
              </a:rPr>
              <a:t>CONSUP includes parameters for Reliability, Availability, Maintainability, Costs and Testability of support requirements</a:t>
            </a:r>
            <a:r>
              <a:rPr lang="pt-BR" sz="2000" b="1">
                <a:highlight>
                  <a:srgbClr val="FFFF00"/>
                </a:highlight>
                <a:latin typeface="Times New Roman" panose="02020603050405020304" pitchFamily="18" charset="0"/>
                <a:ea typeface="SimSun" panose="02010600030101010101" pitchFamily="2" charset="-122"/>
              </a:rPr>
              <a:t>.</a:t>
            </a:r>
            <a:endParaRPr lang="pt-BR" sz="2000" b="1">
              <a:highlight>
                <a:srgbClr val="FFFF00"/>
              </a:highlight>
              <a:latin typeface="Times New Roman" panose="02020603050405020304" pitchFamily="18" charset="0"/>
              <a:ea typeface="SimSun" panose="02010600030101010101" pitchFamily="2" charset="-122"/>
            </a:endParaRPr>
          </a:p>
          <a:p>
            <a:pPr indent="0" algn="just"/>
            <a:endParaRPr sz="2000">
              <a:latin typeface="Times New Roman" panose="02020603050405020304" pitchFamily="18" charset="0"/>
              <a:ea typeface="SimSun" panose="02010600030101010101" pitchFamily="2" charset="-122"/>
            </a:endParaRPr>
          </a:p>
          <a:p>
            <a:pPr indent="0" algn="just"/>
            <a:r>
              <a:rPr sz="2000">
                <a:latin typeface="Times New Roman" panose="02020603050405020304" pitchFamily="18" charset="0"/>
                <a:ea typeface="SimSun" panose="02010600030101010101" pitchFamily="2" charset="-122"/>
              </a:rPr>
              <a:t>Still, it may include </a:t>
            </a:r>
            <a:r>
              <a:rPr sz="2000" b="1">
                <a:highlight>
                  <a:srgbClr val="FFFF00"/>
                </a:highlight>
                <a:latin typeface="Times New Roman" panose="02020603050405020304" pitchFamily="18" charset="0"/>
                <a:ea typeface="SimSun" panose="02010600030101010101" pitchFamily="2" charset="-122"/>
              </a:rPr>
              <a:t>different system support alternatives and that need to be investigated regarding maintenance levels (2 or 3 levels), performance-based contracts, necessary resources, cost implications and with all associated risks</a:t>
            </a:r>
            <a:r>
              <a:rPr sz="2000">
                <a:latin typeface="Times New Roman" panose="02020603050405020304" pitchFamily="18" charset="0"/>
                <a:ea typeface="SimSun" panose="02010600030101010101" pitchFamily="2" charset="-122"/>
              </a:rPr>
              <a:t> (AAIA/ASD, 2021 ).</a:t>
            </a:r>
            <a:endParaRPr sz="2000">
              <a:latin typeface="Times New Roman" panose="02020603050405020304" pitchFamily="18" charset="0"/>
              <a:ea typeface="SimSun" panose="02010600030101010101" pitchFamily="2" charset="-122"/>
            </a:endParaRPr>
          </a:p>
          <a:p>
            <a:pPr indent="0" algn="just"/>
            <a:r>
              <a:rPr sz="2000">
                <a:latin typeface="Times New Roman" panose="02020603050405020304" pitchFamily="18" charset="0"/>
                <a:ea typeface="SimSun" panose="02010600030101010101" pitchFamily="2" charset="-122"/>
              </a:rPr>
              <a:t>Also, it is in this phase that possible </a:t>
            </a:r>
            <a:r>
              <a:rPr sz="2000" b="1">
                <a:highlight>
                  <a:srgbClr val="FFFF00"/>
                </a:highlight>
                <a:latin typeface="Times New Roman" panose="02020603050405020304" pitchFamily="18" charset="0"/>
                <a:ea typeface="SimSun" panose="02010600030101010101" pitchFamily="2" charset="-122"/>
              </a:rPr>
              <a:t>material and engineering alternatives are identified</a:t>
            </a:r>
            <a:r>
              <a:rPr sz="2000">
                <a:latin typeface="Times New Roman" panose="02020603050405020304" pitchFamily="18" charset="0"/>
                <a:ea typeface="SimSun" panose="02010600030101010101" pitchFamily="2" charset="-122"/>
              </a:rPr>
              <a:t>, studies, experiments and engineering tests are developed to reduce technological risks and a market case study must be established including analysis (modeling) of alternatives and </a:t>
            </a:r>
            <a:r>
              <a:rPr sz="2000">
                <a:latin typeface="Times New Roman" panose="02020603050405020304" pitchFamily="18" charset="0"/>
                <a:ea typeface="SimSun" panose="02010600030101010101" pitchFamily="2" charset="-122"/>
                <a:sym typeface="+mn-ea"/>
              </a:rPr>
              <a:t>life cycle costs</a:t>
            </a:r>
            <a:r>
              <a:rPr sz="2000">
                <a:latin typeface="Times New Roman" panose="02020603050405020304" pitchFamily="18" charset="0"/>
                <a:ea typeface="SimSun" panose="02010600030101010101" pitchFamily="2" charset="-122"/>
              </a:rPr>
              <a:t> estimates.</a:t>
            </a:r>
            <a:endParaRPr sz="2000">
              <a:latin typeface="Times New Roman" panose="02020603050405020304" pitchFamily="18" charset="0"/>
              <a:ea typeface="SimSun" panose="02010600030101010101" pitchFamily="2" charset="-122"/>
            </a:endParaRPr>
          </a:p>
        </p:txBody>
      </p:sp>
      <p:sp>
        <p:nvSpPr>
          <p:cNvPr id="7" name="Espaço Reservado para Rodapé 6"/>
          <p:cNvSpPr>
            <a:spLocks noGrp="1"/>
          </p:cNvSpPr>
          <p:nvPr>
            <p:ph type="ftr" sz="quarter" idx="11"/>
          </p:nvPr>
        </p:nvSpPr>
        <p:spPr/>
        <p:txBody>
          <a:bodyPr/>
          <a:p>
            <a:r>
              <a:rPr lang="en-US"/>
              <a:t>Prof Dr Fernando T. M. Abrahão AeroLogLab-ITA</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ço Reservado para Rodapé 3"/>
          <p:cNvSpPr>
            <a:spLocks noGrp="1"/>
          </p:cNvSpPr>
          <p:nvPr>
            <p:ph type="ftr" sz="quarter" idx="11"/>
          </p:nvPr>
        </p:nvSpPr>
        <p:spPr/>
        <p:txBody>
          <a:bodyPr/>
          <a:p>
            <a:r>
              <a:rPr lang="en-US"/>
              <a:t>Prof Dr Fernando T. M. Abrahão AeroLogLab-ITA</a:t>
            </a:r>
            <a:endParaRPr lang="en-US"/>
          </a:p>
        </p:txBody>
      </p:sp>
      <p:sp>
        <p:nvSpPr>
          <p:cNvPr id="100" name="Caixa de Texto 99"/>
          <p:cNvSpPr txBox="1"/>
          <p:nvPr/>
        </p:nvSpPr>
        <p:spPr>
          <a:xfrm>
            <a:off x="695325" y="982980"/>
            <a:ext cx="10801350" cy="5262245"/>
          </a:xfrm>
          <a:prstGeom prst="rect">
            <a:avLst/>
          </a:prstGeom>
          <a:noFill/>
          <a:ln w="9525">
            <a:noFill/>
          </a:ln>
        </p:spPr>
        <p:txBody>
          <a:bodyPr wrap="square">
            <a:spAutoFit/>
          </a:bodyPr>
          <a:p>
            <a:pPr indent="444500" algn="ctr"/>
            <a:r>
              <a:rPr sz="2400" b="0">
                <a:solidFill>
                  <a:srgbClr val="000000"/>
                </a:solidFill>
                <a:latin typeface="Times New Roman" panose="02020603050405020304" pitchFamily="18" charset="0"/>
                <a:ea typeface="SimSun" panose="02010600030101010101" pitchFamily="2" charset="-122"/>
              </a:rPr>
              <a:t>The high-level requirements usually related to developing the supportability of a complex aerospace system are linked to the demands of:</a:t>
            </a:r>
            <a:endParaRPr sz="2400" b="0">
              <a:solidFill>
                <a:srgbClr val="000000"/>
              </a:solidFill>
              <a:latin typeface="Times New Roman" panose="02020603050405020304" pitchFamily="18" charset="0"/>
              <a:ea typeface="SimSun" panose="02010600030101010101" pitchFamily="2" charset="-122"/>
            </a:endParaRPr>
          </a:p>
          <a:p>
            <a:pPr indent="444500" algn="ctr"/>
            <a:endParaRPr sz="2400" b="0">
              <a:solidFill>
                <a:srgbClr val="000000"/>
              </a:solidFill>
              <a:latin typeface="Times New Roman" panose="02020603050405020304" pitchFamily="18" charset="0"/>
              <a:ea typeface="SimSun" panose="02010600030101010101" pitchFamily="2" charset="-122"/>
            </a:endParaRPr>
          </a:p>
          <a:p>
            <a:pPr marL="342900" indent="-342900" algn="just">
              <a:buFont typeface="Arial" panose="020B0604020202020204" pitchFamily="34" charset="0"/>
              <a:buChar char="•"/>
            </a:pPr>
            <a:r>
              <a:rPr sz="2400" b="1" u="sng">
                <a:solidFill>
                  <a:srgbClr val="000000"/>
                </a:solidFill>
                <a:latin typeface="Times New Roman" panose="02020603050405020304" pitchFamily="18" charset="0"/>
                <a:ea typeface="SimSun" panose="02010600030101010101" pitchFamily="2" charset="-122"/>
              </a:rPr>
              <a:t>Precision</a:t>
            </a:r>
            <a:r>
              <a:rPr sz="2400" b="0">
                <a:solidFill>
                  <a:srgbClr val="000000"/>
                </a:solidFill>
                <a:latin typeface="Times New Roman" panose="02020603050405020304" pitchFamily="18" charset="0"/>
                <a:ea typeface="SimSun" panose="02010600030101010101" pitchFamily="2" charset="-122"/>
              </a:rPr>
              <a:t> and accuracy of the maintenance system to ensure that the information provided allows the correct diagnosis of problems to ensure safety and the best cost-benefit ratio;</a:t>
            </a:r>
            <a:endParaRPr sz="2400" b="0">
              <a:solidFill>
                <a:srgbClr val="000000"/>
              </a:solidFill>
              <a:latin typeface="Times New Roman" panose="02020603050405020304" pitchFamily="18" charset="0"/>
              <a:ea typeface="SimSun" panose="02010600030101010101" pitchFamily="2" charset="-122"/>
            </a:endParaRPr>
          </a:p>
          <a:p>
            <a:pPr marL="342900" indent="-342900" algn="just">
              <a:buFont typeface="Arial" panose="020B0604020202020204" pitchFamily="34" charset="0"/>
              <a:buChar char="•"/>
            </a:pPr>
            <a:endParaRPr sz="2400" b="0">
              <a:solidFill>
                <a:srgbClr val="000000"/>
              </a:solidFill>
              <a:latin typeface="Times New Roman" panose="02020603050405020304" pitchFamily="18" charset="0"/>
              <a:ea typeface="SimSun" panose="02010600030101010101" pitchFamily="2" charset="-122"/>
            </a:endParaRPr>
          </a:p>
          <a:p>
            <a:pPr marL="342900" indent="-342900" algn="just">
              <a:buFont typeface="Arial" panose="020B0604020202020204" pitchFamily="34" charset="0"/>
              <a:buChar char="•"/>
            </a:pPr>
            <a:r>
              <a:rPr sz="2400" b="1" u="sng">
                <a:solidFill>
                  <a:srgbClr val="000000"/>
                </a:solidFill>
                <a:latin typeface="Times New Roman" panose="02020603050405020304" pitchFamily="18" charset="0"/>
                <a:ea typeface="SimSun" panose="02010600030101010101" pitchFamily="2" charset="-122"/>
              </a:rPr>
              <a:t>Situational Awareness</a:t>
            </a:r>
            <a:r>
              <a:rPr sz="2400" b="0">
                <a:solidFill>
                  <a:srgbClr val="000000"/>
                </a:solidFill>
                <a:latin typeface="Times New Roman" panose="02020603050405020304" pitchFamily="18" charset="0"/>
                <a:ea typeface="SimSun" panose="02010600030101010101" pitchFamily="2" charset="-122"/>
              </a:rPr>
              <a:t> so that the system as a whole (aircraft and support system) consistently and up-to-date warns of any degradation in safety and cost-effectiveness involving the maintenance process and that requires attention and/or intervention; </a:t>
            </a:r>
            <a:r>
              <a:rPr lang="pt-BR" sz="2400" b="0">
                <a:solidFill>
                  <a:srgbClr val="000000"/>
                </a:solidFill>
                <a:latin typeface="Times New Roman" panose="02020603050405020304" pitchFamily="18" charset="0"/>
                <a:ea typeface="SimSun" panose="02010600030101010101" pitchFamily="2" charset="-122"/>
              </a:rPr>
              <a:t> and</a:t>
            </a:r>
            <a:endParaRPr lang="pt-BR" sz="2400" b="0">
              <a:solidFill>
                <a:srgbClr val="000000"/>
              </a:solidFill>
              <a:latin typeface="Times New Roman" panose="02020603050405020304" pitchFamily="18" charset="0"/>
              <a:ea typeface="SimSun" panose="02010600030101010101" pitchFamily="2" charset="-122"/>
            </a:endParaRPr>
          </a:p>
          <a:p>
            <a:pPr marL="342900" indent="-342900" algn="just">
              <a:buFont typeface="Arial" panose="020B0604020202020204" pitchFamily="34" charset="0"/>
              <a:buChar char="•"/>
            </a:pPr>
            <a:endParaRPr sz="2400" b="0">
              <a:solidFill>
                <a:srgbClr val="000000"/>
              </a:solidFill>
              <a:latin typeface="Times New Roman" panose="02020603050405020304" pitchFamily="18" charset="0"/>
              <a:ea typeface="SimSun" panose="02010600030101010101" pitchFamily="2" charset="-122"/>
            </a:endParaRPr>
          </a:p>
          <a:p>
            <a:pPr marL="342900" indent="-342900" algn="just">
              <a:buFont typeface="Arial" panose="020B0604020202020204" pitchFamily="34" charset="0"/>
              <a:buChar char="•"/>
            </a:pPr>
            <a:r>
              <a:rPr sz="2400" b="1" u="sng">
                <a:solidFill>
                  <a:srgbClr val="000000"/>
                </a:solidFill>
                <a:latin typeface="Times New Roman" panose="02020603050405020304" pitchFamily="18" charset="0"/>
                <a:ea typeface="SimSun" panose="02010600030101010101" pitchFamily="2" charset="-122"/>
              </a:rPr>
              <a:t>Ability to Diagnose and Act </a:t>
            </a:r>
            <a:r>
              <a:rPr sz="2400" b="0">
                <a:solidFill>
                  <a:srgbClr val="000000"/>
                </a:solidFill>
                <a:latin typeface="Times New Roman" panose="02020603050405020304" pitchFamily="18" charset="0"/>
                <a:ea typeface="SimSun" panose="02010600030101010101" pitchFamily="2" charset="-122"/>
              </a:rPr>
              <a:t>so that the aircraft remains healthy from the point of view of its expected cost-benefit ratio.</a:t>
            </a:r>
            <a:endParaRPr sz="2400" b="0">
              <a:solidFill>
                <a:srgbClr val="000000"/>
              </a:solidFill>
              <a:latin typeface="Times New Roman" panose="02020603050405020304" pitchFamily="18" charset="0"/>
              <a:ea typeface="SimSun"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838200" y="365125"/>
            <a:ext cx="3954780" cy="1325880"/>
          </a:xfrm>
        </p:spPr>
        <p:txBody>
          <a:bodyPr/>
          <a:p>
            <a:r>
              <a:rPr lang="pt-BR" altLang="en-US"/>
              <a:t>Exemplo teórico</a:t>
            </a:r>
            <a:endParaRPr lang="pt-BR" altLang="en-US"/>
          </a:p>
        </p:txBody>
      </p:sp>
      <p:sp>
        <p:nvSpPr>
          <p:cNvPr id="6" name="Forma livre 5"/>
          <p:cNvSpPr/>
          <p:nvPr/>
        </p:nvSpPr>
        <p:spPr>
          <a:xfrm>
            <a:off x="2149475" y="2308860"/>
            <a:ext cx="8431530" cy="2936875"/>
          </a:xfrm>
          <a:custGeom>
            <a:avLst/>
            <a:gdLst>
              <a:gd name="connsiteX0" fmla="*/ 0 w 13278"/>
              <a:gd name="connsiteY0" fmla="*/ 0 h 4625"/>
              <a:gd name="connsiteX1" fmla="*/ 13278 w 13278"/>
              <a:gd name="connsiteY1" fmla="*/ 3099 h 4625"/>
              <a:gd name="connsiteX2" fmla="*/ 13278 w 13278"/>
              <a:gd name="connsiteY2" fmla="*/ 4625 h 4625"/>
              <a:gd name="connsiteX3" fmla="*/ 15 w 13278"/>
              <a:gd name="connsiteY3" fmla="*/ 3999 h 4625"/>
              <a:gd name="connsiteX4" fmla="*/ 0 w 13278"/>
              <a:gd name="connsiteY4" fmla="*/ 0 h 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8" h="4625">
                <a:moveTo>
                  <a:pt x="0" y="0"/>
                </a:moveTo>
                <a:lnTo>
                  <a:pt x="13278" y="3099"/>
                </a:lnTo>
                <a:lnTo>
                  <a:pt x="13278" y="4625"/>
                </a:lnTo>
                <a:lnTo>
                  <a:pt x="15" y="3999"/>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 name="Forma livre 6"/>
          <p:cNvSpPr/>
          <p:nvPr/>
        </p:nvSpPr>
        <p:spPr>
          <a:xfrm>
            <a:off x="6054725" y="4537710"/>
            <a:ext cx="3886200" cy="678815"/>
          </a:xfrm>
          <a:custGeom>
            <a:avLst/>
            <a:gdLst>
              <a:gd name="connisteX0" fmla="*/ 9525 w 3886200"/>
              <a:gd name="connsiteY0" fmla="*/ 494665 h 678815"/>
              <a:gd name="connisteX1" fmla="*/ 0 w 3886200"/>
              <a:gd name="connsiteY1" fmla="*/ 0 h 678815"/>
              <a:gd name="connisteX2" fmla="*/ 3876675 w 3886200"/>
              <a:gd name="connsiteY2" fmla="*/ 407670 h 678815"/>
              <a:gd name="connisteX3" fmla="*/ 3886200 w 3886200"/>
              <a:gd name="connsiteY3" fmla="*/ 678815 h 678815"/>
            </a:gdLst>
            <a:ahLst/>
            <a:cxnLst>
              <a:cxn ang="0">
                <a:pos x="connisteX0" y="connsiteY0"/>
              </a:cxn>
              <a:cxn ang="0">
                <a:pos x="connisteX1" y="connsiteY1"/>
              </a:cxn>
              <a:cxn ang="0">
                <a:pos x="connisteX2" y="connsiteY2"/>
              </a:cxn>
              <a:cxn ang="0">
                <a:pos x="connisteX3" y="connsiteY3"/>
              </a:cxn>
            </a:cxnLst>
            <a:rect l="l" t="t" r="r" b="b"/>
            <a:pathLst>
              <a:path w="3886200" h="678815">
                <a:moveTo>
                  <a:pt x="9525" y="494665"/>
                </a:moveTo>
                <a:lnTo>
                  <a:pt x="0" y="0"/>
                </a:lnTo>
                <a:lnTo>
                  <a:pt x="3876675" y="407670"/>
                </a:lnTo>
                <a:lnTo>
                  <a:pt x="3886200" y="678815"/>
                </a:ln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8" name="Retângulo 7"/>
          <p:cNvSpPr/>
          <p:nvPr/>
        </p:nvSpPr>
        <p:spPr>
          <a:xfrm>
            <a:off x="6403340" y="4333875"/>
            <a:ext cx="77470" cy="4070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p>
            <a:pPr algn="ctr"/>
            <a:endParaRPr lang="pt-BR" altLang="en-US"/>
          </a:p>
        </p:txBody>
      </p:sp>
      <p:sp>
        <p:nvSpPr>
          <p:cNvPr id="9" name="Retângulo 8"/>
          <p:cNvSpPr/>
          <p:nvPr/>
        </p:nvSpPr>
        <p:spPr>
          <a:xfrm>
            <a:off x="7943850" y="4547235"/>
            <a:ext cx="76200" cy="330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pt-BR" altLang="en-US"/>
          </a:p>
        </p:txBody>
      </p:sp>
      <p:sp>
        <p:nvSpPr>
          <p:cNvPr id="10" name="Retângulo 9"/>
          <p:cNvSpPr/>
          <p:nvPr/>
        </p:nvSpPr>
        <p:spPr>
          <a:xfrm>
            <a:off x="9506585" y="4740910"/>
            <a:ext cx="76200" cy="254000"/>
          </a:xfrm>
          <a:prstGeom prst="rect">
            <a:avLst/>
          </a:prstGeom>
        </p:spPr>
        <p:style>
          <a:lnRef idx="1">
            <a:schemeClr val="dk1"/>
          </a:lnRef>
          <a:fillRef idx="2">
            <a:schemeClr val="dk1"/>
          </a:fillRef>
          <a:effectRef idx="1">
            <a:schemeClr val="dk1"/>
          </a:effectRef>
          <a:fontRef idx="minor">
            <a:schemeClr val="dk1"/>
          </a:fontRef>
        </p:style>
        <p:txBody>
          <a:bodyPr rtlCol="0" anchor="ctr"/>
          <a:p>
            <a:pPr algn="ctr"/>
            <a:endParaRPr lang="pt-BR" altLang="en-US"/>
          </a:p>
        </p:txBody>
      </p:sp>
      <p:sp>
        <p:nvSpPr>
          <p:cNvPr id="11" name="Caixa de Texto 10"/>
          <p:cNvSpPr txBox="1"/>
          <p:nvPr/>
        </p:nvSpPr>
        <p:spPr>
          <a:xfrm>
            <a:off x="5888990" y="3807460"/>
            <a:ext cx="1106170" cy="368300"/>
          </a:xfrm>
          <a:prstGeom prst="rect">
            <a:avLst/>
          </a:prstGeom>
          <a:noFill/>
        </p:spPr>
        <p:txBody>
          <a:bodyPr wrap="square" rtlCol="0">
            <a:spAutoFit/>
          </a:bodyPr>
          <a:p>
            <a:r>
              <a:rPr lang="pt-BR" altLang="en-US"/>
              <a:t>atuador 1</a:t>
            </a:r>
            <a:endParaRPr lang="pt-BR" altLang="en-US"/>
          </a:p>
        </p:txBody>
      </p:sp>
      <p:sp>
        <p:nvSpPr>
          <p:cNvPr id="12" name="Caixa de Texto 11"/>
          <p:cNvSpPr txBox="1"/>
          <p:nvPr/>
        </p:nvSpPr>
        <p:spPr>
          <a:xfrm>
            <a:off x="7428865" y="4078605"/>
            <a:ext cx="1106170" cy="368300"/>
          </a:xfrm>
          <a:prstGeom prst="rect">
            <a:avLst/>
          </a:prstGeom>
          <a:noFill/>
        </p:spPr>
        <p:txBody>
          <a:bodyPr wrap="square" rtlCol="0">
            <a:spAutoFit/>
          </a:bodyPr>
          <a:p>
            <a:r>
              <a:rPr lang="pt-BR" altLang="en-US"/>
              <a:t>atuador 2</a:t>
            </a:r>
            <a:endParaRPr lang="pt-BR" altLang="en-US"/>
          </a:p>
        </p:txBody>
      </p:sp>
      <p:sp>
        <p:nvSpPr>
          <p:cNvPr id="13" name="Caixa de Texto 12"/>
          <p:cNvSpPr txBox="1"/>
          <p:nvPr/>
        </p:nvSpPr>
        <p:spPr>
          <a:xfrm>
            <a:off x="8991600" y="4274185"/>
            <a:ext cx="1106170" cy="368300"/>
          </a:xfrm>
          <a:prstGeom prst="rect">
            <a:avLst/>
          </a:prstGeom>
          <a:noFill/>
        </p:spPr>
        <p:txBody>
          <a:bodyPr wrap="square" rtlCol="0">
            <a:spAutoFit/>
          </a:bodyPr>
          <a:p>
            <a:r>
              <a:rPr lang="pt-BR" altLang="en-US"/>
              <a:t>atuador 3</a:t>
            </a:r>
            <a:endParaRPr lang="pt-B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7" grpId="1" animBg="1"/>
      <p:bldP spid="6" grpId="1" animBg="1"/>
      <p:bldP spid="8" grpId="0" bldLvl="0" animBg="1"/>
      <p:bldP spid="9" grpId="0" bldLvl="0" animBg="1"/>
      <p:bldP spid="10" grpId="0" bldLvl="0" animBg="1"/>
      <p:bldP spid="8" grpId="1" animBg="1"/>
      <p:bldP spid="9" grpId="1" animBg="1"/>
      <p:bldP spid="10" grpId="1" animBg="1"/>
      <p:bldP spid="13" grpId="0"/>
      <p:bldP spid="12" grpId="0"/>
      <p:bldP spid="11" grpId="0"/>
      <p:bldP spid="13" grpId="1"/>
      <p:bldP spid="12" grpId="1"/>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Espaço Reservado para Rodapé 3"/>
          <p:cNvSpPr>
            <a:spLocks noGrp="1"/>
          </p:cNvSpPr>
          <p:nvPr>
            <p:ph type="ftr" sz="quarter" idx="11"/>
          </p:nvPr>
        </p:nvSpPr>
        <p:spPr/>
        <p:txBody>
          <a:bodyPr/>
          <a:p>
            <a:r>
              <a:rPr lang="en-US"/>
              <a:t>Prof Dr Fernando T. M. Abrahão AeroLogLab-ITA</a:t>
            </a:r>
            <a:endParaRPr lang="en-US"/>
          </a:p>
        </p:txBody>
      </p:sp>
      <p:graphicFrame>
        <p:nvGraphicFramePr>
          <p:cNvPr id="5" name="Espaço Reservado para Conteúdo 4"/>
          <p:cNvGraphicFramePr/>
          <p:nvPr>
            <p:ph sz="half" idx="1"/>
          </p:nvPr>
        </p:nvGraphicFramePr>
        <p:xfrm>
          <a:off x="206375" y="238760"/>
          <a:ext cx="5181600" cy="6070600"/>
        </p:xfrm>
        <a:graphic>
          <a:graphicData uri="http://schemas.openxmlformats.org/drawingml/2006/table">
            <a:tbl>
              <a:tblPr/>
              <a:tblGrid>
                <a:gridCol w="969010"/>
                <a:gridCol w="913130"/>
                <a:gridCol w="905510"/>
                <a:gridCol w="960755"/>
                <a:gridCol w="1433195"/>
              </a:tblGrid>
              <a:tr h="1053465">
                <a:tc>
                  <a:txBody>
                    <a:bodyPr/>
                    <a:p>
                      <a:pPr indent="0" algn="ctr">
                        <a:buNone/>
                      </a:pPr>
                      <a:r>
                        <a:rPr lang="en-US" sz="1200" b="0">
                          <a:solidFill>
                            <a:srgbClr val="000000"/>
                          </a:solidFill>
                          <a:latin typeface="Calibri" panose="020F0502020204030204" charset="-122"/>
                        </a:rPr>
                        <a:t>Aircraft Tail Number</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AEROGD1</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Taxa de falha</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Expectativa de vida segura</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Plano de Manutenção preventiva</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3065">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a:solidFill>
                        <a:schemeClr val="tx1"/>
                      </a:solidFill>
                      <a:prstDash val="soli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1980">
                <a:tc>
                  <a:txBody>
                    <a:bodyPr/>
                    <a:p>
                      <a:pPr indent="0" algn="ctr">
                        <a:buNone/>
                      </a:pPr>
                      <a:r>
                        <a:rPr lang="en-US" sz="1200" b="0">
                          <a:solidFill>
                            <a:srgbClr val="000000"/>
                          </a:solidFill>
                          <a:latin typeface="Calibri" panose="020F0502020204030204" charset="-122"/>
                        </a:rPr>
                        <a:t>Component 1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LY-AE</a:t>
                      </a:r>
                      <a:r>
                        <a:rPr lang="pt-BR" altLang="en-US" sz="1200" b="0">
                          <a:solidFill>
                            <a:srgbClr val="000000"/>
                          </a:solidFill>
                          <a:latin typeface="Calibri" panose="020F0502020204030204" charset="-122"/>
                        </a:rPr>
                        <a:t>IO</a:t>
                      </a:r>
                      <a:r>
                        <a:rPr lang="en-US" sz="1200" b="0">
                          <a:solidFill>
                            <a:srgbClr val="000000"/>
                          </a:solidFill>
                          <a:latin typeface="Calibri" panose="020F0502020204030204" charset="-122"/>
                        </a:rPr>
                        <a:t>-235</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r>
              <a:tr h="424180">
                <a:tc>
                  <a:txBody>
                    <a:bodyPr/>
                    <a:p>
                      <a:pPr indent="0" algn="ctr">
                        <a:buNone/>
                      </a:pPr>
                      <a:r>
                        <a:rPr lang="en-US" sz="1200" b="0">
                          <a:solidFill>
                            <a:srgbClr val="000000"/>
                          </a:solidFill>
                          <a:latin typeface="Calibri" panose="020F0502020204030204" charset="-122"/>
                        </a:rPr>
                        <a:t>Component 2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Magnetos</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r>
              <a:tr h="424180">
                <a:tc>
                  <a:txBody>
                    <a:bodyPr/>
                    <a:p>
                      <a:pPr indent="0" algn="ctr">
                        <a:buNone/>
                      </a:pPr>
                      <a:r>
                        <a:rPr lang="en-US" sz="1200" b="0">
                          <a:solidFill>
                            <a:srgbClr val="000000"/>
                          </a:solidFill>
                          <a:latin typeface="Calibri" panose="020F0502020204030204" charset="-122"/>
                        </a:rPr>
                        <a:t>Component 3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Oil Eng.</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r>
              <a:tr h="424180">
                <a:tc>
                  <a:txBody>
                    <a:bodyPr/>
                    <a:p>
                      <a:pPr indent="0" algn="ctr">
                        <a:buNone/>
                      </a:pPr>
                      <a:r>
                        <a:rPr lang="en-US" sz="1200" b="0">
                          <a:solidFill>
                            <a:srgbClr val="000000"/>
                          </a:solidFill>
                          <a:latin typeface="Calibri" panose="020F0502020204030204" charset="-122"/>
                        </a:rPr>
                        <a:t>Component 4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Spark Plug</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1">
                        <a:lumMod val="60000"/>
                        <a:lumOff val="40000"/>
                      </a:schemeClr>
                    </a:solidFill>
                  </a:tcPr>
                </a:tc>
              </a:tr>
              <a:tr h="1052830">
                <a:tc>
                  <a:txBody>
                    <a:bodyPr/>
                    <a:p>
                      <a:pPr indent="0" algn="ctr">
                        <a:buNone/>
                      </a:pPr>
                      <a:r>
                        <a:rPr lang="en-US" sz="1200" b="0">
                          <a:solidFill>
                            <a:srgbClr val="000000"/>
                          </a:solidFill>
                          <a:latin typeface="Calibri" panose="020F0502020204030204" charset="-122"/>
                        </a:rPr>
                        <a:t>Component 5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a:solidFill>
                            <a:srgbClr val="000000"/>
                          </a:solidFill>
                          <a:latin typeface="Calibri" panose="020F0502020204030204" charset="-122"/>
                          <a:sym typeface="+mn-ea"/>
                        </a:rPr>
                        <a:t>Flight Controls</a:t>
                      </a:r>
                      <a:endParaRPr lang="pt-BR" altLang="en-US" sz="1200" b="0">
                        <a:solidFill>
                          <a:srgbClr val="000000"/>
                        </a:solidFill>
                        <a:latin typeface="Calibri" panose="020F0502020204030204" charset="-122"/>
                      </a:endParaRPr>
                    </a:p>
                    <a:p>
                      <a:pPr indent="0" algn="ctr">
                        <a:buNone/>
                      </a:pPr>
                      <a:r>
                        <a:rPr lang="en-US" sz="1200" b="0">
                          <a:solidFill>
                            <a:srgbClr val="000000"/>
                          </a:solidFill>
                          <a:latin typeface="Calibri" panose="020F0502020204030204" charset="-122"/>
                        </a:rPr>
                        <a:t>Flap</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4"/>
                    </a:solidFill>
                  </a:tcPr>
                </a:tc>
              </a:tr>
              <a:tr h="424180">
                <a:tc>
                  <a:txBody>
                    <a:bodyPr/>
                    <a:p>
                      <a:pPr indent="0" algn="ctr">
                        <a:buNone/>
                      </a:pPr>
                      <a:r>
                        <a:rPr lang="en-US" sz="1200" b="0">
                          <a:solidFill>
                            <a:srgbClr val="000000"/>
                          </a:solidFill>
                          <a:latin typeface="Calibri" panose="020F0502020204030204" charset="-122"/>
                        </a:rPr>
                        <a:t>Component 6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LGear</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r>
              <a:tr h="424180">
                <a:tc>
                  <a:txBody>
                    <a:bodyPr/>
                    <a:p>
                      <a:pPr indent="0" algn="ctr">
                        <a:buNone/>
                      </a:pPr>
                      <a:r>
                        <a:rPr lang="en-US" sz="1200" b="0">
                          <a:solidFill>
                            <a:srgbClr val="000000"/>
                          </a:solidFill>
                          <a:latin typeface="Calibri" panose="020F0502020204030204" charset="-122"/>
                        </a:rPr>
                        <a:t>Component 7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en-US" sz="1200" b="0">
                          <a:solidFill>
                            <a:srgbClr val="000000"/>
                          </a:solidFill>
                          <a:latin typeface="Calibri" panose="020F0502020204030204" charset="-122"/>
                        </a:rPr>
                        <a:t>Breaks</a:t>
                      </a: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c>
                  <a:txBody>
                    <a:bodyPr/>
                    <a:p>
                      <a:pPr indent="0" algn="ctr">
                        <a:buNone/>
                      </a:pPr>
                      <a:endParaRPr lang="en-US"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6"/>
                    </a:solidFill>
                  </a:tcPr>
                </a:tc>
              </a:tr>
              <a:tr h="424180">
                <a:tc>
                  <a:txBody>
                    <a:bodyPr/>
                    <a:p>
                      <a:pPr indent="0" algn="ctr">
                        <a:buNone/>
                      </a:pPr>
                      <a:r>
                        <a:rPr lang="en-US" sz="1200" b="0">
                          <a:solidFill>
                            <a:srgbClr val="000000"/>
                          </a:solidFill>
                          <a:latin typeface="Calibri" panose="020F0502020204030204" charset="-122"/>
                        </a:rPr>
                        <a:t>Component 9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Cell</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solidFill>
                  </a:tcPr>
                </a:tc>
              </a:tr>
              <a:tr h="424180">
                <a:tc>
                  <a:txBody>
                    <a:bodyPr/>
                    <a:p>
                      <a:pPr indent="0" algn="ctr">
                        <a:buNone/>
                      </a:pPr>
                      <a:r>
                        <a:rPr lang="en-US" sz="1200" b="0">
                          <a:solidFill>
                            <a:srgbClr val="000000"/>
                          </a:solidFill>
                          <a:latin typeface="Calibri" panose="020F0502020204030204" charset="-122"/>
                        </a:rPr>
                        <a:t>Component 10 Id</a:t>
                      </a:r>
                      <a:endParaRPr lang="en-US" altLang="en-US" sz="12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lgn="ctr">
                        <a:buNone/>
                      </a:pPr>
                      <a:r>
                        <a:rPr lang="pt-BR" altLang="en-US" sz="1200" b="0">
                          <a:solidFill>
                            <a:srgbClr val="000000"/>
                          </a:solidFill>
                          <a:latin typeface="Calibri" panose="020F0502020204030204" charset="-122"/>
                        </a:rPr>
                        <a:t>My tablet</a:t>
                      </a: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60000"/>
                        <a:lumOff val="40000"/>
                      </a:schemeClr>
                    </a:solidFill>
                  </a:tcPr>
                </a:tc>
                <a:tc>
                  <a:txBody>
                    <a:bodyPr/>
                    <a:p>
                      <a:pPr indent="0" algn="ctr">
                        <a:buNone/>
                      </a:pPr>
                      <a:endParaRPr lang="pt-BR" altLang="en-US" sz="12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60000"/>
                        <a:lumOff val="40000"/>
                      </a:schemeClr>
                    </a:solidFill>
                  </a:tcPr>
                </a:tc>
              </a:tr>
            </a:tbl>
          </a:graphicData>
        </a:graphic>
      </p:graphicFrame>
      <p:graphicFrame>
        <p:nvGraphicFramePr>
          <p:cNvPr id="7" name="Espaço Reservado para Conteúdo 6"/>
          <p:cNvGraphicFramePr/>
          <p:nvPr>
            <p:ph sz="half" idx="2"/>
          </p:nvPr>
        </p:nvGraphicFramePr>
        <p:xfrm>
          <a:off x="6075680" y="527685"/>
          <a:ext cx="5182870" cy="2603500"/>
        </p:xfrm>
        <a:graphic>
          <a:graphicData uri="http://schemas.openxmlformats.org/drawingml/2006/table">
            <a:tbl>
              <a:tblPr/>
              <a:tblGrid>
                <a:gridCol w="370205"/>
                <a:gridCol w="370205"/>
                <a:gridCol w="370205"/>
                <a:gridCol w="370205"/>
                <a:gridCol w="370205"/>
                <a:gridCol w="370205"/>
                <a:gridCol w="370205"/>
                <a:gridCol w="370205"/>
                <a:gridCol w="370205"/>
                <a:gridCol w="370205"/>
                <a:gridCol w="370205"/>
                <a:gridCol w="370205"/>
                <a:gridCol w="370205"/>
                <a:gridCol w="370205"/>
              </a:tblGrid>
              <a:tr h="607060">
                <a:tc>
                  <a:txBody>
                    <a:bodyPr/>
                    <a:p>
                      <a:pPr indent="0" algn="ctr">
                        <a:buNone/>
                      </a:pPr>
                      <a:r>
                        <a:rPr lang="en-US" sz="1000" b="0">
                          <a:solidFill>
                            <a:srgbClr val="000000"/>
                          </a:solidFill>
                          <a:latin typeface="Calibri" panose="020F0502020204030204" charset="-122"/>
                        </a:rPr>
                        <a:t>100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200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300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400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500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600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700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800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900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1000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1100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1200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1300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Calibri" panose="020F0502020204030204" charset="-122"/>
                        </a:rPr>
                        <a:t>1400</a:t>
                      </a:r>
                      <a:endParaRPr lang="en-US" altLang="en-US" sz="1000" b="0">
                        <a:solidFill>
                          <a:srgbClr val="000000"/>
                        </a:solidFill>
                        <a:latin typeface="Calibri" panose="020F0502020204030204" charset="-122"/>
                      </a:endParaRPr>
                    </a:p>
                  </a:txBody>
                  <a:tcPr marL="12700" marR="12700" marT="12700" vert="horz" anchor="ctr" anchorCtr="0">
                    <a:lnL>
                      <a:noFill/>
                    </a:lnL>
                    <a:lnR cap="flat">
                      <a:noFill/>
                    </a:lnR>
                    <a:lnT cap="flat">
                      <a:noFill/>
                    </a:lnT>
                    <a:lnB w="12700" cap="flat" cmpd="sng">
                      <a:solidFill>
                        <a:schemeClr val="tx1"/>
                      </a:solidFill>
                      <a:prstDash val="solid"/>
                      <a:headEnd type="none" w="med" len="med"/>
                      <a:tailEnd type="none" w="med" len="med"/>
                    </a:lnB>
                    <a:lnTlToBr>
                      <a:noFill/>
                    </a:lnTlToBr>
                    <a:lnBlToTr>
                      <a:noFill/>
                    </a:lnBlToTr>
                    <a:noFill/>
                  </a:tcPr>
                </a:tc>
              </a:tr>
              <a:tr h="332740">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FF00"/>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FF00"/>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r>
              <a:tr h="332740">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5B9BD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5B9BD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5B9BD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5B9BD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r>
              <a:tr h="332740">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ED7D31"/>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ED7D31"/>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ED7D31"/>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r>
              <a:tr h="332740">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A5A5A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A5A5A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r>
              <a:tr h="332740">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C0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C0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C0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C0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C0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C0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solidFill>
                      <a:srgbClr val="FFC000"/>
                    </a:solidFill>
                  </a:tcPr>
                </a:tc>
              </a:tr>
              <a:tr h="332740">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solidFill>
                      <a:srgbClr val="4472C4"/>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solidFill>
                      <a:srgbClr val="4472C4"/>
                    </a:solidFill>
                  </a:tcPr>
                </a:tc>
              </a:tr>
            </a:tbl>
          </a:graphicData>
        </a:graphic>
      </p:graphicFrame>
      <p:graphicFrame>
        <p:nvGraphicFramePr>
          <p:cNvPr id="9" name="Tabela 8"/>
          <p:cNvGraphicFramePr/>
          <p:nvPr/>
        </p:nvGraphicFramePr>
        <p:xfrm>
          <a:off x="6075680" y="3429000"/>
          <a:ext cx="5182870" cy="2813050"/>
        </p:xfrm>
        <a:graphic>
          <a:graphicData uri="http://schemas.openxmlformats.org/drawingml/2006/table">
            <a:tbl>
              <a:tblPr/>
              <a:tblGrid>
                <a:gridCol w="370205"/>
                <a:gridCol w="370205"/>
                <a:gridCol w="370205"/>
                <a:gridCol w="370205"/>
                <a:gridCol w="370205"/>
                <a:gridCol w="370205"/>
                <a:gridCol w="370205"/>
                <a:gridCol w="370205"/>
                <a:gridCol w="370205"/>
                <a:gridCol w="370205"/>
                <a:gridCol w="370205"/>
                <a:gridCol w="370205"/>
                <a:gridCol w="370205"/>
                <a:gridCol w="370205"/>
              </a:tblGrid>
              <a:tr h="622300">
                <a:tc>
                  <a:txBody>
                    <a:bodyPr/>
                    <a:p>
                      <a:pPr indent="0">
                        <a:buNone/>
                      </a:pPr>
                      <a:r>
                        <a:rPr lang="en-US" sz="1000" b="0">
                          <a:solidFill>
                            <a:srgbClr val="000000"/>
                          </a:solidFill>
                          <a:latin typeface="Calibri" panose="020F0502020204030204" charset="-122"/>
                        </a:rPr>
                        <a:t>100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200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300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400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500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600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700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800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900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1000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1100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1200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1300</a:t>
                      </a:r>
                      <a:endParaRPr lang="en-US" altLang="en-US" sz="1000" b="0">
                        <a:solidFill>
                          <a:srgbClr val="000000"/>
                        </a:solidFill>
                        <a:latin typeface="Calibri" panose="020F0502020204030204" charset="-122"/>
                      </a:endParaRPr>
                    </a:p>
                  </a:txBody>
                  <a:tcPr marL="12700" marR="12700" marT="12700" vert="horz" anchor="ctr" anchorCtr="0">
                    <a:lnL>
                      <a:noFill/>
                    </a:lnL>
                    <a:lnR>
                      <a:noFill/>
                    </a:lnR>
                    <a:lnT cap="flat">
                      <a:noFill/>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alibri" panose="020F0502020204030204" charset="-122"/>
                        </a:rPr>
                        <a:t>1400</a:t>
                      </a:r>
                      <a:endParaRPr lang="en-US" altLang="en-US" sz="1000" b="0">
                        <a:solidFill>
                          <a:srgbClr val="000000"/>
                        </a:solidFill>
                        <a:latin typeface="Calibri" panose="020F0502020204030204" charset="-122"/>
                      </a:endParaRPr>
                    </a:p>
                  </a:txBody>
                  <a:tcPr marL="12700" marR="12700" marT="12700" vert="horz" anchor="ctr" anchorCtr="0">
                    <a:lnL>
                      <a:noFill/>
                    </a:lnL>
                    <a:lnR cap="flat">
                      <a:noFill/>
                    </a:lnR>
                    <a:lnT cap="flat">
                      <a:noFill/>
                    </a:lnT>
                    <a:lnB w="12700" cap="flat" cmpd="sng">
                      <a:solidFill>
                        <a:schemeClr val="tx1"/>
                      </a:solidFill>
                      <a:prstDash val="solid"/>
                      <a:headEnd type="none" w="med" len="med"/>
                      <a:tailEnd type="none" w="med" len="med"/>
                    </a:lnB>
                    <a:lnTlToBr>
                      <a:noFill/>
                    </a:lnTlToBr>
                    <a:lnBlToTr>
                      <a:noFill/>
                    </a:lnBlToTr>
                    <a:noFill/>
                  </a:tcPr>
                </a:tc>
              </a:tr>
              <a:tr h="365125">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C000"/>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C000"/>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C000"/>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C000"/>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C000"/>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C000"/>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solidFill>
                      <a:srgbClr val="FFC000"/>
                    </a:solidFill>
                  </a:tcPr>
                </a:tc>
              </a:tr>
              <a:tr h="365125">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5B9BD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5B9BD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5B9BD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5B9BD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r>
              <a:tr h="365125">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FF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FF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FF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FFFF00"/>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r>
              <a:tr h="365125">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ED7D31"/>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ED7D31"/>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ED7D31"/>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ED7D31"/>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r>
              <a:tr h="365125">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A5A5A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solidFill>
                      <a:srgbClr val="A5A5A5"/>
                    </a:solid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pt-BR" altLang="en-US" sz="1000"/>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a:solidFill>
                        <a:schemeClr val="tx1"/>
                      </a:solidFill>
                      <a:prstDash val="solid"/>
                    </a:lnB>
                    <a:lnTlToBr>
                      <a:noFill/>
                    </a:lnTlToBr>
                    <a:lnBlToTr>
                      <a:noFill/>
                    </a:lnBlToTr>
                    <a:noFill/>
                  </a:tcPr>
                </a:tc>
              </a:tr>
              <a:tr h="365125">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cap="flat" cmpd="sng">
                      <a:solidFill>
                        <a:schemeClr val="tx1"/>
                      </a:solidFill>
                      <a:prstDash val="solid"/>
                      <a:headEnd type="none" w="med" len="med"/>
                      <a:tailEnd type="none" w="med" len="me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solidFill>
                      <a:srgbClr val="4472C4"/>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solidFill>
                      <a:srgbClr val="4472C4"/>
                    </a:solid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a:solidFill>
                        <a:schemeClr val="tx1"/>
                      </a:solidFill>
                      <a:prstDash val="soli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alibri" panose="020F0502020204030204" charset="-122"/>
                      </a:endParaRPr>
                    </a:p>
                  </a:txBody>
                  <a:tcPr marL="12700" marR="12700" marT="1270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Espaço Reservado para Conteúdo 100"/>
          <p:cNvPicPr>
            <a:picLocks noChangeAspect="1"/>
          </p:cNvPicPr>
          <p:nvPr>
            <p:ph sz="half" idx="1"/>
          </p:nvPr>
        </p:nvPicPr>
        <p:blipFill>
          <a:blip r:embed="rId1"/>
          <a:srcRect l="23939" r="23999" b="1400"/>
          <a:stretch>
            <a:fillRect/>
          </a:stretch>
        </p:blipFill>
        <p:spPr>
          <a:xfrm>
            <a:off x="4653280" y="2548255"/>
            <a:ext cx="3825240" cy="2731135"/>
          </a:xfrm>
          <a:prstGeom prst="rect">
            <a:avLst/>
          </a:prstGeom>
          <a:noFill/>
          <a:ln w="9525">
            <a:noFill/>
          </a:ln>
        </p:spPr>
      </p:pic>
      <p:sp>
        <p:nvSpPr>
          <p:cNvPr id="5" name="Caixa de Texto 4"/>
          <p:cNvSpPr txBox="1"/>
          <p:nvPr/>
        </p:nvSpPr>
        <p:spPr>
          <a:xfrm>
            <a:off x="391160" y="1403350"/>
            <a:ext cx="3721100" cy="1336675"/>
          </a:xfrm>
          <a:prstGeom prst="rect">
            <a:avLst/>
          </a:prstGeom>
          <a:noFill/>
          <a:ln>
            <a:solidFill>
              <a:schemeClr val="tx1"/>
            </a:solidFill>
          </a:ln>
        </p:spPr>
        <p:txBody>
          <a:bodyPr wrap="square" rtlCol="0" anchor="ctr" anchorCtr="0">
            <a:noAutofit/>
          </a:bodyPr>
          <a:p>
            <a:pPr algn="ctr"/>
            <a:r>
              <a:rPr lang="pt-BR" altLang="en-US"/>
              <a:t>Estrutura de suporte ao produto</a:t>
            </a:r>
            <a:endParaRPr lang="pt-BR" altLang="en-US"/>
          </a:p>
        </p:txBody>
      </p:sp>
      <p:sp>
        <p:nvSpPr>
          <p:cNvPr id="6" name="Caixa de Texto 5"/>
          <p:cNvSpPr txBox="1"/>
          <p:nvPr/>
        </p:nvSpPr>
        <p:spPr>
          <a:xfrm>
            <a:off x="391160" y="3187065"/>
            <a:ext cx="3721100" cy="1336675"/>
          </a:xfrm>
          <a:prstGeom prst="rect">
            <a:avLst/>
          </a:prstGeom>
          <a:noFill/>
          <a:ln>
            <a:solidFill>
              <a:schemeClr val="tx1"/>
            </a:solidFill>
          </a:ln>
        </p:spPr>
        <p:txBody>
          <a:bodyPr wrap="square" rtlCol="0" anchor="ctr" anchorCtr="0">
            <a:noAutofit/>
          </a:bodyPr>
          <a:p>
            <a:pPr algn="ctr"/>
            <a:r>
              <a:rPr lang="pt-BR" altLang="en-US"/>
              <a:t>Estrutura técnica do produto</a:t>
            </a:r>
            <a:endParaRPr lang="pt-BR" altLang="en-US"/>
          </a:p>
        </p:txBody>
      </p:sp>
      <p:sp>
        <p:nvSpPr>
          <p:cNvPr id="7" name="Caixa de Texto 6"/>
          <p:cNvSpPr txBox="1"/>
          <p:nvPr/>
        </p:nvSpPr>
        <p:spPr>
          <a:xfrm>
            <a:off x="391160" y="4843780"/>
            <a:ext cx="3721100" cy="1336675"/>
          </a:xfrm>
          <a:prstGeom prst="rect">
            <a:avLst/>
          </a:prstGeom>
          <a:noFill/>
          <a:ln>
            <a:solidFill>
              <a:schemeClr val="tx1"/>
            </a:solidFill>
          </a:ln>
        </p:spPr>
        <p:txBody>
          <a:bodyPr wrap="square" rtlCol="0" anchor="ctr" anchorCtr="0">
            <a:noAutofit/>
          </a:bodyPr>
          <a:p>
            <a:pPr algn="ctr"/>
            <a:r>
              <a:rPr lang="pt-BR" altLang="en-US"/>
              <a:t>Operações</a:t>
            </a:r>
            <a:endParaRPr lang="pt-BR" altLang="en-US"/>
          </a:p>
        </p:txBody>
      </p:sp>
      <p:cxnSp>
        <p:nvCxnSpPr>
          <p:cNvPr id="8" name="Conector de Seta Reta 7"/>
          <p:cNvCxnSpPr>
            <a:stCxn id="5" idx="3"/>
          </p:cNvCxnSpPr>
          <p:nvPr/>
        </p:nvCxnSpPr>
        <p:spPr>
          <a:xfrm>
            <a:off x="4112260" y="2072005"/>
            <a:ext cx="500380" cy="15119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a:stCxn id="6" idx="3"/>
          </p:cNvCxnSpPr>
          <p:nvPr/>
        </p:nvCxnSpPr>
        <p:spPr>
          <a:xfrm flipV="1">
            <a:off x="4112260" y="3836035"/>
            <a:ext cx="403225" cy="196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a:stCxn id="7" idx="3"/>
          </p:cNvCxnSpPr>
          <p:nvPr/>
        </p:nvCxnSpPr>
        <p:spPr>
          <a:xfrm flipV="1">
            <a:off x="4112260" y="4039235"/>
            <a:ext cx="471170" cy="1473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Caixa de Texto 10"/>
          <p:cNvSpPr txBox="1"/>
          <p:nvPr/>
        </p:nvSpPr>
        <p:spPr>
          <a:xfrm>
            <a:off x="8730615" y="2548255"/>
            <a:ext cx="3247390" cy="645160"/>
          </a:xfrm>
          <a:prstGeom prst="rect">
            <a:avLst/>
          </a:prstGeom>
          <a:noFill/>
          <a:ln>
            <a:solidFill>
              <a:schemeClr val="tx1"/>
            </a:solidFill>
          </a:ln>
        </p:spPr>
        <p:txBody>
          <a:bodyPr wrap="square" rtlCol="0" anchor="t">
            <a:spAutoFit/>
          </a:bodyPr>
          <a:p>
            <a:pPr algn="ctr"/>
            <a:r>
              <a:rPr lang="pt-BR" altLang="en-US"/>
              <a:t>Desenvolvimento otimizado do produto</a:t>
            </a:r>
            <a:endParaRPr lang="pt-BR" altLang="en-US"/>
          </a:p>
        </p:txBody>
      </p:sp>
      <p:sp>
        <p:nvSpPr>
          <p:cNvPr id="12" name="Caixa de Texto 11"/>
          <p:cNvSpPr txBox="1"/>
          <p:nvPr/>
        </p:nvSpPr>
        <p:spPr>
          <a:xfrm>
            <a:off x="8730615" y="3626485"/>
            <a:ext cx="3247390" cy="645160"/>
          </a:xfrm>
          <a:prstGeom prst="rect">
            <a:avLst/>
          </a:prstGeom>
          <a:noFill/>
          <a:ln>
            <a:solidFill>
              <a:schemeClr val="tx1"/>
            </a:solidFill>
          </a:ln>
        </p:spPr>
        <p:txBody>
          <a:bodyPr wrap="square" rtlCol="0" anchor="t">
            <a:spAutoFit/>
          </a:bodyPr>
          <a:p>
            <a:pPr algn="ctr"/>
            <a:r>
              <a:rPr lang="pt-BR" altLang="en-US"/>
              <a:t>Custo do ciclo de vida e analise para o processo de aquisição</a:t>
            </a:r>
            <a:endParaRPr lang="pt-BR" altLang="en-US"/>
          </a:p>
        </p:txBody>
      </p:sp>
      <p:sp>
        <p:nvSpPr>
          <p:cNvPr id="13" name="Caixa de Texto 12"/>
          <p:cNvSpPr txBox="1"/>
          <p:nvPr/>
        </p:nvSpPr>
        <p:spPr>
          <a:xfrm>
            <a:off x="8730615" y="4704715"/>
            <a:ext cx="3247390" cy="645160"/>
          </a:xfrm>
          <a:prstGeom prst="rect">
            <a:avLst/>
          </a:prstGeom>
          <a:noFill/>
          <a:ln>
            <a:solidFill>
              <a:schemeClr val="tx1"/>
            </a:solidFill>
          </a:ln>
        </p:spPr>
        <p:txBody>
          <a:bodyPr wrap="square" rtlCol="0" anchor="t">
            <a:spAutoFit/>
          </a:bodyPr>
          <a:p>
            <a:pPr algn="ctr"/>
            <a:r>
              <a:rPr lang="pt-BR" altLang="en-US"/>
              <a:t>Análise de alternativas e de sensibilidade</a:t>
            </a:r>
            <a:endParaRPr lang="pt-BR" altLang="en-US"/>
          </a:p>
        </p:txBody>
      </p:sp>
      <p:cxnSp>
        <p:nvCxnSpPr>
          <p:cNvPr id="14" name="Conector de Seta Reta 13"/>
          <p:cNvCxnSpPr>
            <a:endCxn id="11" idx="1"/>
          </p:cNvCxnSpPr>
          <p:nvPr/>
        </p:nvCxnSpPr>
        <p:spPr>
          <a:xfrm flipV="1">
            <a:off x="8508365" y="2870835"/>
            <a:ext cx="222250" cy="11004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a:endCxn id="12" idx="1"/>
          </p:cNvCxnSpPr>
          <p:nvPr/>
        </p:nvCxnSpPr>
        <p:spPr>
          <a:xfrm flipV="1">
            <a:off x="8489315" y="3949065"/>
            <a:ext cx="2413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a:endCxn id="13" idx="1"/>
          </p:cNvCxnSpPr>
          <p:nvPr/>
        </p:nvCxnSpPr>
        <p:spPr>
          <a:xfrm>
            <a:off x="8498840" y="3971290"/>
            <a:ext cx="231775" cy="10560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 name="Espaço Reservado para Conteúdo 101"/>
          <p:cNvPicPr>
            <a:picLocks noChangeAspect="1"/>
          </p:cNvPicPr>
          <p:nvPr>
            <p:ph sz="half" idx="2"/>
          </p:nvPr>
        </p:nvPicPr>
        <p:blipFill>
          <a:blip r:embed="rId2"/>
          <a:srcRect l="-23" t="21296" b="20856"/>
          <a:stretch>
            <a:fillRect/>
          </a:stretch>
        </p:blipFill>
        <p:spPr>
          <a:xfrm>
            <a:off x="5193665" y="961390"/>
            <a:ext cx="2743835" cy="1586865"/>
          </a:xfrm>
          <a:prstGeom prst="rect">
            <a:avLst/>
          </a:prstGeom>
          <a:noFill/>
          <a:ln w="9525">
            <a:noFill/>
          </a:ln>
        </p:spPr>
      </p:pic>
      <p:sp>
        <p:nvSpPr>
          <p:cNvPr id="18" name="Caixa de Texto 17"/>
          <p:cNvSpPr txBox="1"/>
          <p:nvPr/>
        </p:nvSpPr>
        <p:spPr>
          <a:xfrm>
            <a:off x="1807845" y="6221095"/>
            <a:ext cx="9206865" cy="368300"/>
          </a:xfrm>
          <a:prstGeom prst="rect">
            <a:avLst/>
          </a:prstGeom>
          <a:noFill/>
        </p:spPr>
        <p:txBody>
          <a:bodyPr wrap="square" rtlCol="0" anchor="t">
            <a:spAutoFit/>
          </a:bodyPr>
          <a:p>
            <a:r>
              <a:rPr lang="pt-BR" altLang="en-US"/>
              <a:t>https://www.systecongroup.com/us/software/opus10-more-spare-parts-optimization</a:t>
            </a:r>
            <a:endParaRPr lang="pt-BR" altLang="en-US"/>
          </a:p>
        </p:txBody>
      </p:sp>
      <p:sp>
        <p:nvSpPr>
          <p:cNvPr id="2" name="Caixa de Texto 1"/>
          <p:cNvSpPr txBox="1"/>
          <p:nvPr/>
        </p:nvSpPr>
        <p:spPr>
          <a:xfrm>
            <a:off x="219710" y="290195"/>
            <a:ext cx="4064000" cy="521970"/>
          </a:xfrm>
          <a:prstGeom prst="rect">
            <a:avLst/>
          </a:prstGeom>
          <a:noFill/>
        </p:spPr>
        <p:txBody>
          <a:bodyPr wrap="square" rtlCol="0">
            <a:spAutoFit/>
          </a:bodyPr>
          <a:p>
            <a:r>
              <a:rPr lang="pt-BR" altLang="en-US" sz="2800"/>
              <a:t>Como fazer?</a:t>
            </a:r>
            <a:endParaRPr lang="pt-BR"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P spid="11" grpId="0" bldLvl="0" animBg="1"/>
      <p:bldP spid="11" grpId="1" animBg="1"/>
      <p:bldP spid="12" grpId="0" bldLvl="0" animBg="1"/>
      <p:bldP spid="12" grpId="1" animBg="1"/>
      <p:bldP spid="13" grpId="0" bldLvl="0" animBg="1"/>
      <p:bldP spid="13" grpId="1" animBg="1"/>
      <p:bldP spid="18" grpId="0"/>
      <p:bldP spid="18" grpId="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17571</Words>
  <Application>WPS Presentation</Application>
  <PresentationFormat>Widescreen</PresentationFormat>
  <Paragraphs>607</Paragraphs>
  <Slides>33</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Arial</vt:lpstr>
      <vt:lpstr>SimSun</vt:lpstr>
      <vt:lpstr>Wingdings</vt:lpstr>
      <vt:lpstr>Calibri</vt:lpstr>
      <vt:lpstr>Arial Unicode MS</vt:lpstr>
      <vt:lpstr>Times New Roman</vt:lpstr>
      <vt:lpstr>Calibri</vt:lpstr>
      <vt:lpstr>Microsoft YaHei</vt:lpstr>
      <vt:lpstr>Arial Unicode MS</vt:lpstr>
      <vt:lpstr>Calibri Light</vt:lpstr>
      <vt:lpstr>Wingdings</vt:lpstr>
      <vt:lpstr>Tema do Office</vt:lpstr>
      <vt:lpstr>PowerPoint 演示文稿</vt:lpstr>
      <vt:lpstr>PowerPoint 演示文稿</vt:lpstr>
      <vt:lpstr>PowerPoint 演示文稿</vt:lpstr>
      <vt:lpstr>PowerPoint 演示文稿</vt:lpstr>
      <vt:lpstr>PowerPoint 演示文稿</vt:lpstr>
      <vt:lpstr>PowerPoint 演示文稿</vt:lpstr>
      <vt:lpstr>Exemplo teórico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Dado um CONOPS, ou uma avaliação de mercado, demandando mais desempenho Logístico por parte de um novo sistema, como derivar todos os novos requisitos de suportabilidade, baseado em modelagem matemática e simulação???</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IA</dc:creator>
  <cp:lastModifiedBy>ITA</cp:lastModifiedBy>
  <cp:revision>53</cp:revision>
  <dcterms:created xsi:type="dcterms:W3CDTF">2021-03-11T00:18:00Z</dcterms:created>
  <dcterms:modified xsi:type="dcterms:W3CDTF">2023-09-28T17:33:41Z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C1729848B6024582AC33B7D56619FC76_13</vt:lpwstr>
  </property>
  <property fmtid="{D5CDD505-2E9C-101B-9397-08002B2CF9AE}" pid="3" name="KSOProductBuildVer">
    <vt:lpwstr>1046-12.2.0.13215</vt:lpwstr>
  </property>
</Properties>
</file>