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370E754-D1AD-4966-A9E3-9D464E2C1F75}">
  <a:tblStyle styleId="{8370E754-D1AD-4966-A9E3-9D464E2C1F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7d51b2fd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e7d51b2fd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7d51b2fd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7d51b2fd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7d51b2fd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e7d51b2fd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e7d51b2fd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e7d51b2fd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e7eda7bed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e7eda7bed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7eda7bed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7eda7bed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e7eda7bed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e7eda7bed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7eda7bed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e7eda7bed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60cefc46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60cefc46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e7eda7bed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e7eda7bed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e60cefc4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e60cefc4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2b8dd4dc5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2b8dd4dc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2b8dd4dc5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82b8dd4dc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e7eda7bed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e7eda7bed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2b8dd4dc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82b8dd4dc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83113e4d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83113e4d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7eda7bed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7eda7bed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e7eda7bed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e7eda7bed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2dcbac8bf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82dcbac8bf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2dcbac8bf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2dcbac8bf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2dcbac8bf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82dcbac8bf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60cefc46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60cefc4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2dcbac8bf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82dcbac8bf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82dcbac8bf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82dcbac8bf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2dcbac8bf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82dcbac8bf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82dcbac8bf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82dcbac8bf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2dcbac8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82dcbac8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e7eda7bed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e7eda7bed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2dcbac8bf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82dcbac8bf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2dcbac8b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2dcbac8b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82dcbac8b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82dcbac8b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2dcbac8bf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82dcbac8bf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e7eda7be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e7eda7be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2dcbac8bf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82dcbac8bf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e7eda7bed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e7eda7bed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2dcbac8bf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82dcbac8bf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e7eda7bed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e7eda7bed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82dcbac8bf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82dcbac8bf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e7eda7bed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e7eda7bed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82b8dd4dc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82b8dd4dc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82b8dd4dc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82b8dd4dc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82b8dd4dc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82b8dd4dc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2b8dd4dc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82b8dd4dc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60cefc46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e60cefc46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2b8dd4dc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82b8dd4dc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2b8dd4dc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82b8dd4dc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82b8dd4dc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82b8dd4dc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82b8dd4d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82b8dd4d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2b8dd4dc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82b8dd4dc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82b8dd4dc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82b8dd4dc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82b8dd4dc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82b8dd4dc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e7eda7bed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e7eda7bed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2b8dd4dc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82b8dd4dc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e7eda7bed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e7eda7bed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0c4c475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80c4c475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82b8dd4dc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82b8dd4dc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82b8dd4dc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82b8dd4dc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e83113e4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e83113e4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0c4c4756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0c4c4756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7d51b2fd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7d51b2fd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7d51b2fd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e7d51b2fd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318281" y="2912047"/>
            <a:ext cx="6858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9201" r="13601" t="79"/>
          <a:stretch/>
        </p:blipFill>
        <p:spPr>
          <a:xfrm>
            <a:off x="-8" y="275"/>
            <a:ext cx="9148549" cy="4502622"/>
          </a:xfrm>
          <a:custGeom>
            <a:rect b="b" l="l" r="r" t="t"/>
            <a:pathLst>
              <a:path extrusionOk="0" h="4002331" w="10515573">
                <a:moveTo>
                  <a:pt x="546" y="208"/>
                </a:moveTo>
                <a:lnTo>
                  <a:pt x="10516120" y="208"/>
                </a:lnTo>
                <a:lnTo>
                  <a:pt x="10516120" y="4002539"/>
                </a:lnTo>
                <a:lnTo>
                  <a:pt x="546" y="4002539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6" name="Google Shape;56;p13"/>
          <p:cNvGrpSpPr/>
          <p:nvPr/>
        </p:nvGrpSpPr>
        <p:grpSpPr>
          <a:xfrm>
            <a:off x="3837724" y="1059423"/>
            <a:ext cx="1363399" cy="386501"/>
            <a:chOff x="5042156" y="3198881"/>
            <a:chExt cx="2858279" cy="853768"/>
          </a:xfrm>
        </p:grpSpPr>
        <p:sp>
          <p:nvSpPr>
            <p:cNvPr id="57" name="Google Shape;57;p13"/>
            <p:cNvSpPr/>
            <p:nvPr/>
          </p:nvSpPr>
          <p:spPr>
            <a:xfrm flipH="1" rot="10800000">
              <a:off x="5042156" y="3198881"/>
              <a:ext cx="879172" cy="853768"/>
            </a:xfrm>
            <a:custGeom>
              <a:rect b="b" l="l" r="r" t="t"/>
              <a:pathLst>
                <a:path extrusionOk="0" h="853768" w="879172">
                  <a:moveTo>
                    <a:pt x="690973" y="480317"/>
                  </a:moveTo>
                  <a:cubicBezTo>
                    <a:pt x="731384" y="480317"/>
                    <a:pt x="761293" y="468138"/>
                    <a:pt x="780686" y="443817"/>
                  </a:cubicBezTo>
                  <a:cubicBezTo>
                    <a:pt x="800053" y="419484"/>
                    <a:pt x="805222" y="387099"/>
                    <a:pt x="796154" y="346701"/>
                  </a:cubicBezTo>
                  <a:lnTo>
                    <a:pt x="751603" y="133875"/>
                  </a:lnTo>
                  <a:cubicBezTo>
                    <a:pt x="742522" y="93438"/>
                    <a:pt x="723155" y="61053"/>
                    <a:pt x="693450" y="36733"/>
                  </a:cubicBezTo>
                  <a:cubicBezTo>
                    <a:pt x="663757" y="12387"/>
                    <a:pt x="629112" y="233"/>
                    <a:pt x="589513" y="233"/>
                  </a:cubicBezTo>
                  <a:lnTo>
                    <a:pt x="109416" y="233"/>
                  </a:lnTo>
                  <a:cubicBezTo>
                    <a:pt x="68992" y="233"/>
                    <a:pt x="39300" y="12387"/>
                    <a:pt x="20326" y="36733"/>
                  </a:cubicBezTo>
                  <a:cubicBezTo>
                    <a:pt x="1365" y="61053"/>
                    <a:pt x="-3995" y="93438"/>
                    <a:pt x="4248" y="133875"/>
                  </a:cubicBezTo>
                  <a:lnTo>
                    <a:pt x="27755" y="248936"/>
                  </a:lnTo>
                  <a:lnTo>
                    <a:pt x="312349" y="248936"/>
                  </a:lnTo>
                  <a:lnTo>
                    <a:pt x="282644" y="106646"/>
                  </a:lnTo>
                  <a:lnTo>
                    <a:pt x="460824" y="106646"/>
                  </a:lnTo>
                  <a:lnTo>
                    <a:pt x="517746" y="373904"/>
                  </a:lnTo>
                  <a:lnTo>
                    <a:pt x="188613" y="373904"/>
                  </a:lnTo>
                  <a:cubicBezTo>
                    <a:pt x="148189" y="373904"/>
                    <a:pt x="118281" y="386071"/>
                    <a:pt x="98901" y="410416"/>
                  </a:cubicBezTo>
                  <a:cubicBezTo>
                    <a:pt x="79508" y="434737"/>
                    <a:pt x="74352" y="467122"/>
                    <a:pt x="83432" y="507558"/>
                  </a:cubicBezTo>
                  <a:lnTo>
                    <a:pt x="127984" y="720372"/>
                  </a:lnTo>
                  <a:cubicBezTo>
                    <a:pt x="137051" y="760770"/>
                    <a:pt x="156444" y="793168"/>
                    <a:pt x="186137" y="817501"/>
                  </a:cubicBezTo>
                  <a:cubicBezTo>
                    <a:pt x="215829" y="841822"/>
                    <a:pt x="250475" y="854001"/>
                    <a:pt x="290086" y="854001"/>
                  </a:cubicBezTo>
                  <a:lnTo>
                    <a:pt x="770170" y="854001"/>
                  </a:lnTo>
                  <a:cubicBezTo>
                    <a:pt x="810569" y="854001"/>
                    <a:pt x="840477" y="841961"/>
                    <a:pt x="859870" y="817908"/>
                  </a:cubicBezTo>
                  <a:cubicBezTo>
                    <a:pt x="879250" y="793854"/>
                    <a:pt x="884406" y="761748"/>
                    <a:pt x="875339" y="721604"/>
                  </a:cubicBezTo>
                  <a:lnTo>
                    <a:pt x="851831" y="606529"/>
                  </a:lnTo>
                  <a:lnTo>
                    <a:pt x="567237" y="606529"/>
                  </a:lnTo>
                  <a:lnTo>
                    <a:pt x="596930" y="747588"/>
                  </a:lnTo>
                  <a:lnTo>
                    <a:pt x="418762" y="747588"/>
                  </a:lnTo>
                  <a:lnTo>
                    <a:pt x="361841" y="480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flipH="1" rot="10800000">
              <a:off x="5869952" y="3198881"/>
              <a:ext cx="465263" cy="853768"/>
            </a:xfrm>
            <a:custGeom>
              <a:rect b="b" l="l" r="r" t="t"/>
              <a:pathLst>
                <a:path extrusionOk="0" h="853768" w="465263">
                  <a:moveTo>
                    <a:pt x="285145" y="195"/>
                  </a:moveTo>
                  <a:lnTo>
                    <a:pt x="551" y="195"/>
                  </a:lnTo>
                  <a:lnTo>
                    <a:pt x="181208" y="853963"/>
                  </a:lnTo>
                  <a:lnTo>
                    <a:pt x="465815" y="853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flipH="1" rot="10800000">
              <a:off x="6285084" y="3198881"/>
              <a:ext cx="879753" cy="853768"/>
            </a:xfrm>
            <a:custGeom>
              <a:rect b="b" l="l" r="r" t="t"/>
              <a:pathLst>
                <a:path extrusionOk="0" h="853768" w="879753">
                  <a:moveTo>
                    <a:pt x="110090" y="195"/>
                  </a:moveTo>
                  <a:cubicBezTo>
                    <a:pt x="69654" y="195"/>
                    <a:pt x="39758" y="12349"/>
                    <a:pt x="20391" y="36695"/>
                  </a:cubicBezTo>
                  <a:cubicBezTo>
                    <a:pt x="1010" y="61015"/>
                    <a:pt x="-4146" y="93400"/>
                    <a:pt x="4922" y="133824"/>
                  </a:cubicBezTo>
                  <a:lnTo>
                    <a:pt x="128658" y="720334"/>
                  </a:lnTo>
                  <a:cubicBezTo>
                    <a:pt x="137726" y="760733"/>
                    <a:pt x="157106" y="793130"/>
                    <a:pt x="186798" y="817463"/>
                  </a:cubicBezTo>
                  <a:cubicBezTo>
                    <a:pt x="216504" y="841784"/>
                    <a:pt x="251149" y="853963"/>
                    <a:pt x="290748" y="853963"/>
                  </a:cubicBezTo>
                  <a:lnTo>
                    <a:pt x="770832" y="853963"/>
                  </a:lnTo>
                  <a:cubicBezTo>
                    <a:pt x="811243" y="853963"/>
                    <a:pt x="841139" y="841924"/>
                    <a:pt x="860544" y="817870"/>
                  </a:cubicBezTo>
                  <a:cubicBezTo>
                    <a:pt x="879912" y="793816"/>
                    <a:pt x="885068" y="761711"/>
                    <a:pt x="876013" y="721566"/>
                  </a:cubicBezTo>
                  <a:lnTo>
                    <a:pt x="852505" y="606492"/>
                  </a:lnTo>
                  <a:lnTo>
                    <a:pt x="567912" y="606492"/>
                  </a:lnTo>
                  <a:lnTo>
                    <a:pt x="597604" y="747550"/>
                  </a:lnTo>
                  <a:lnTo>
                    <a:pt x="419424" y="747550"/>
                  </a:lnTo>
                  <a:lnTo>
                    <a:pt x="283318" y="106608"/>
                  </a:lnTo>
                  <a:lnTo>
                    <a:pt x="461499" y="106608"/>
                  </a:lnTo>
                  <a:lnTo>
                    <a:pt x="499853" y="284776"/>
                  </a:lnTo>
                  <a:lnTo>
                    <a:pt x="392208" y="284776"/>
                  </a:lnTo>
                  <a:lnTo>
                    <a:pt x="414483" y="391189"/>
                  </a:lnTo>
                  <a:lnTo>
                    <a:pt x="806722" y="391189"/>
                  </a:lnTo>
                  <a:lnTo>
                    <a:pt x="752264" y="133824"/>
                  </a:lnTo>
                  <a:cubicBezTo>
                    <a:pt x="743197" y="93400"/>
                    <a:pt x="723816" y="61015"/>
                    <a:pt x="694111" y="36695"/>
                  </a:cubicBezTo>
                  <a:cubicBezTo>
                    <a:pt x="664419" y="12349"/>
                    <a:pt x="629773" y="195"/>
                    <a:pt x="590187" y="1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flipH="1" rot="10800000">
              <a:off x="7138839" y="3198881"/>
              <a:ext cx="761596" cy="853768"/>
            </a:xfrm>
            <a:custGeom>
              <a:rect b="b" l="l" r="r" t="t"/>
              <a:pathLst>
                <a:path extrusionOk="0" h="853768" w="761596">
                  <a:moveTo>
                    <a:pt x="110179" y="195"/>
                  </a:moveTo>
                  <a:cubicBezTo>
                    <a:pt x="69742" y="195"/>
                    <a:pt x="39833" y="12349"/>
                    <a:pt x="20479" y="36695"/>
                  </a:cubicBezTo>
                  <a:cubicBezTo>
                    <a:pt x="1099" y="61015"/>
                    <a:pt x="-4058" y="93400"/>
                    <a:pt x="5010" y="133824"/>
                  </a:cubicBezTo>
                  <a:lnTo>
                    <a:pt x="128733" y="720334"/>
                  </a:lnTo>
                  <a:cubicBezTo>
                    <a:pt x="137801" y="760733"/>
                    <a:pt x="157194" y="793130"/>
                    <a:pt x="186886" y="817463"/>
                  </a:cubicBezTo>
                  <a:cubicBezTo>
                    <a:pt x="216592" y="841784"/>
                    <a:pt x="251224" y="853963"/>
                    <a:pt x="290836" y="853963"/>
                  </a:cubicBezTo>
                  <a:lnTo>
                    <a:pt x="762271" y="853963"/>
                  </a:lnTo>
                  <a:lnTo>
                    <a:pt x="739983" y="747550"/>
                  </a:lnTo>
                  <a:lnTo>
                    <a:pt x="419512" y="747550"/>
                  </a:lnTo>
                  <a:lnTo>
                    <a:pt x="362590" y="480279"/>
                  </a:lnTo>
                  <a:lnTo>
                    <a:pt x="611294" y="480279"/>
                  </a:lnTo>
                  <a:lnTo>
                    <a:pt x="589031" y="373866"/>
                  </a:lnTo>
                  <a:lnTo>
                    <a:pt x="340315" y="373866"/>
                  </a:lnTo>
                  <a:lnTo>
                    <a:pt x="283406" y="106608"/>
                  </a:lnTo>
                  <a:lnTo>
                    <a:pt x="603877" y="106608"/>
                  </a:lnTo>
                  <a:lnTo>
                    <a:pt x="581601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13"/>
          <p:cNvSpPr txBox="1"/>
          <p:nvPr/>
        </p:nvSpPr>
        <p:spPr>
          <a:xfrm>
            <a:off x="1835681" y="1610892"/>
            <a:ext cx="55728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2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SIMPÓSIO DE APLICAÇÕES OPERACIONAIS EM ÁREAS DE DEFESA</a:t>
            </a:r>
            <a:endParaRPr/>
          </a:p>
        </p:txBody>
      </p:sp>
      <p:pic>
        <p:nvPicPr>
          <p:cNvPr descr="Desenho preto e branco&#10;&#10;Descrição gerada automaticamente com confiança baixa" id="62" name="Google Shape;6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234" y="179869"/>
            <a:ext cx="1110857" cy="942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TA Logo – Instituto Tecnológico de Aeronáutica Logo - PNG e Vetor -  Download de Logo" id="63" name="Google Shape;6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9840" y="223319"/>
            <a:ext cx="1601381" cy="61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" y="4539947"/>
            <a:ext cx="9143997" cy="51892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/>
          <p:nvPr/>
        </p:nvSpPr>
        <p:spPr>
          <a:xfrm>
            <a:off x="1" y="2183165"/>
            <a:ext cx="9144000" cy="11004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-4" y="2195017"/>
            <a:ext cx="91440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FFFFF"/>
                </a:solidFill>
              </a:rPr>
              <a:t>Introdução à Criptografia Quântica</a:t>
            </a:r>
            <a:endParaRPr/>
          </a:p>
        </p:txBody>
      </p:sp>
      <p:sp>
        <p:nvSpPr>
          <p:cNvPr id="67" name="Google Shape;67;p13"/>
          <p:cNvSpPr txBox="1"/>
          <p:nvPr/>
        </p:nvSpPr>
        <p:spPr>
          <a:xfrm>
            <a:off x="-67" y="3280750"/>
            <a:ext cx="91440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Dr. André Jorge C. Chaves (ITA)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5125719" y="1172030"/>
            <a:ext cx="96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BB84: tabela de probabilidades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271875" y="1179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34" name="Google Shape;134;p22"/>
          <p:cNvGraphicFramePr/>
          <p:nvPr/>
        </p:nvGraphicFramePr>
        <p:xfrm>
          <a:off x="94585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{8370E754-D1AD-4966-A9E3-9D464E2C1F75}</a:tableStyleId>
              </a:tblPr>
              <a:tblGrid>
                <a:gridCol w="1454450"/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Alice</a:t>
                      </a:r>
                      <a:endParaRPr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Bob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xy</a:t>
                      </a:r>
                      <a:endParaRPr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100% de chance de medir x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  <a:tc hMerge="1"/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x’y’</a:t>
                      </a:r>
                      <a:endParaRPr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50% de chance de medir x’ e 50% y’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  <a:tc hMerge="1"/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x’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xy</a:t>
                      </a:r>
                      <a:endParaRPr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50% de chance de medir x e 50% 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x’y’</a:t>
                      </a:r>
                      <a:endParaRPr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100% de chance de medir x’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BB84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Alice gera duas listas de bits aleatórios: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Lista de “base”-&gt; decide se Alice irá enviar os bits na base xy (0) ou x’y’ (1)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Lista de bits da chave -&gt;  A chave propriamente dita, 0 para x ou x’, e 1 para y ou y’.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Exemplo: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41" name="Google Shape;141;p23"/>
          <p:cNvGraphicFramePr/>
          <p:nvPr/>
        </p:nvGraphicFramePr>
        <p:xfrm>
          <a:off x="2210225" y="2735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{8370E754-D1AD-4966-A9E3-9D464E2C1F75}</a:tableStyleId>
              </a:tblPr>
              <a:tblGrid>
                <a:gridCol w="826800"/>
                <a:gridCol w="826800"/>
                <a:gridCol w="826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Base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Chave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Pol. do Fóton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x’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y’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BB84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Bob também gera uma lista aleatória, que usará para fazer as medições: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0-&gt; faz a medição em xy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1-&gt; faz a medição em x’y’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Se Alice e Bob escolheram a mesma base, Bob irá medir o mesmo bit que Alice enviou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Caso contrário, Bob tem apenas </a:t>
            </a:r>
            <a:r>
              <a:rPr lang="pt-BR"/>
              <a:t>50% </a:t>
            </a:r>
            <a:r>
              <a:rPr lang="pt-BR"/>
              <a:t>de chance de medir o bit correto.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BB84</a:t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Após enviar N bits, Alice revela a sua lista de bits de base.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Bob usa a lista de bits de base para saber quais os bits que ele mediu na mesma base (estatisticamente, 50%) e descarta os outros bits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Com os bits restantes, Alice revela k bits. Considerando um canal perfeito, se algum bit não coincidir, o canal está comprometido e Alice e Bob precisam recomeçar a estratégia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Caso todos os k bits sejam iguais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Teorema da não-clonagem</a:t>
            </a:r>
            <a:endParaRPr/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1911400"/>
            <a:ext cx="8520600" cy="26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É impossível criar uma cópia idêntica de um estado quântico desconhecido.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se o canal for ruidoso?</a:t>
            </a:r>
            <a:endParaRPr/>
          </a:p>
        </p:txBody>
      </p:sp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A presença de alguém escutando a comunicação entre Alice e Bob pode ser detectada por mudanças na estatística de bits recebidos corretamente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Outros protocolos de QKD</a:t>
            </a:r>
            <a:endParaRPr/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Protocolo de EPR/Ekert (inclui emaranhamento)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Bases maiores que 2 (qudits ao invés de qubits)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Variações de BB84(exemplo: geração de bits de base do BB84 não for 50% / 50%)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Device Independent QKD (</a:t>
            </a:r>
            <a:r>
              <a:rPr lang="pt-BR"/>
              <a:t>DIQKD)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Emaranhamento</a:t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 temos dois estados quânticos (e.g., dois fótons), um exemplo de estado emaranhado pode ser escrito como: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se o observador 1 medir polarização em x, ele tem absoluta certeza que o observador 2 também vai medir polarização em x</a:t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898" y="1962975"/>
            <a:ext cx="6251199" cy="140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Desigualdades de Bell</a:t>
            </a:r>
            <a:endParaRPr/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emaranhamento gerou uma série de questionamentos, o mais famoso feitos por Einstein, Podolsky e Rosen (aparente inconsistência entre Mecânica Quântica e relatividade).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J. Bell mostrou que, caso seja suposto que exista alguma “variável oculta”, correspondente à uma noção de localidade (i.e., sem “ação a distância”), implica em uma série de desigualdades estatísticas. Experimentos </a:t>
            </a:r>
            <a:r>
              <a:rPr lang="pt-BR"/>
              <a:t>rotineiramente obtêm resultados que violam a desigualdade de Bell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EPR/Ekert 91</a:t>
            </a:r>
            <a:endParaRPr/>
          </a:p>
        </p:txBody>
      </p:sp>
      <p:sp>
        <p:nvSpPr>
          <p:cNvPr id="190" name="Google Shape;19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Utilizando as desigualdades de Bell, Ekert propôs outro protocolo de QKD: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Um par de fótons emaranhados é gerado e enviado simultaneamente para Alice e Bob. A partir daí é similar à BB84: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Alice e Bob sorteiam cada uma base (porém, agora são 3 distintas) e fazem medições desses fótons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Trocam as informações de base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Comparando as informações das medições em bases incompatíveis (que no BB84 eram descartadas), eles conseguem descobrir se alguém está interferindo na medição utilizando as desigualdades de Bell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Sumário</a:t>
            </a:r>
            <a:endParaRPr/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Criptografia Clássica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Criptografia Quântica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Breve Noções de Mecânica Quântica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Protocolo BB84: Distribuição de Chave Quântica (QKD)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Outros protocolos de QKD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Emaranhamento e </a:t>
            </a:r>
            <a:r>
              <a:rPr lang="pt-BR"/>
              <a:t>Desigualdades de Bell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Hardware de QKD: Desafios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Redes de QKD atuais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37" y="0"/>
            <a:ext cx="860572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25" y="445020"/>
            <a:ext cx="9144000" cy="312046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2768025" y="3757475"/>
            <a:ext cx="71625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RMP 92 (2020)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Device Independent QKD (DI QKD)</a:t>
            </a:r>
            <a:endParaRPr/>
          </a:p>
        </p:txBody>
      </p:sp>
      <p:sp>
        <p:nvSpPr>
          <p:cNvPr id="211" name="Google Shape;21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Não confiamos no dispositivo de QKD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O dispositivo de QKD pode até ter sido construído por um agente malicioso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É possível obter protocolos que garantem a troca segura de informação mesmo nessa condição? Sim!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Requisito: dispositivo não se comunica com o meio externo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Problemas: baixa taxa de transmissão de chaves, curtas distâncias e depende de alta eficiência de detecção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Measurement</a:t>
            </a:r>
            <a:r>
              <a:rPr lang="pt-BR"/>
              <a:t> </a:t>
            </a:r>
            <a:r>
              <a:rPr lang="pt-BR"/>
              <a:t>Device Independent QKD (MDI QKD)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Objetivo: Impedir a maioria dos “ataques de canal lateral” no detector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Uso de estado “isca”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Estados são misturados e medidos por um terceiro </a:t>
            </a:r>
            <a:endParaRPr/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050" y="2153425"/>
            <a:ext cx="2939699" cy="27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5"/>
          <p:cNvSpPr txBox="1"/>
          <p:nvPr/>
        </p:nvSpPr>
        <p:spPr>
          <a:xfrm>
            <a:off x="6106550" y="4803000"/>
            <a:ext cx="17667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PRL 108 (2012)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MDI-QKD</a:t>
            </a:r>
            <a:endParaRPr/>
          </a:p>
        </p:txBody>
      </p:sp>
      <p:sp>
        <p:nvSpPr>
          <p:cNvPr id="225" name="Google Shape;22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975" y="1017725"/>
            <a:ext cx="4319900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6"/>
          <p:cNvSpPr txBox="1"/>
          <p:nvPr/>
        </p:nvSpPr>
        <p:spPr>
          <a:xfrm>
            <a:off x="5963225" y="4703625"/>
            <a:ext cx="17667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PRL 108 (2012)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</p:txBody>
      </p:sp>
      <p:sp>
        <p:nvSpPr>
          <p:cNvPr id="233" name="Google Shape;23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Um par de fótons emaranhados é gerado e Alice e Bob cada um guarda esse par.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Alice que enviar a informação de um fóton para Bob. Primeiro Alice emaranha esse fóton com o fóton que já possui.Alice faz uma medição do estado emaranhado que tem em posse, e envia essa informação para Bob. Com essa informação, dependendo da informação obtida por Alice, Bob sabe o que fazer para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Usado para transmitir informação quântica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Motivação: transmitir informação quântica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Uso de estados emaranhados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Alice e Bob recebem um par de fótons emaranhados: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Alice tem um estado descrito por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e quer enviar para Bob</a:t>
            </a:r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288" y="2515675"/>
            <a:ext cx="401002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9223" y="3448275"/>
            <a:ext cx="295895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O estado total do sistema pode ser escrito como:</a:t>
            </a: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288" y="1506200"/>
            <a:ext cx="599122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50400"/>
            <a:ext cx="843915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Bases de Bell</a:t>
            </a:r>
            <a:endParaRPr/>
          </a:p>
        </p:txBody>
      </p:sp>
      <p:sp>
        <p:nvSpPr>
          <p:cNvPr id="255" name="Google Shape;25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600" y="1198550"/>
            <a:ext cx="4933950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250" y="1152475"/>
            <a:ext cx="4076700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Criptografia Clássica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Existe há mais de 2000 anos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pt-BR"/>
              <a:t>Criptografia “segurança perfeita”:</a:t>
            </a:r>
            <a:r>
              <a:rPr lang="pt-BR"/>
              <a:t> teorema de Shannon: o texto criptografado não possui nenhuma informação sobre o texto. </a:t>
            </a:r>
            <a:r>
              <a:rPr b="1" lang="pt-BR"/>
              <a:t>Exemplo: </a:t>
            </a:r>
            <a:r>
              <a:rPr lang="pt-BR"/>
              <a:t>chave totalmente aleatória gerada com k bits é suficiente para a segurança perfeita de uma mensagem de até k bits (Cifra de Vernam)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Criptografia por chaves simétricas: tanto remetente quanto destinatário possuem as mesmas chaves (privadas)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Criptografia por chaves assimétricas: destinatário possui uma chave pública (para criptografar a mensagem) e uma chave privada (para descriptografar). A proteção se baseia em complexidade, i.e., por exemplo, no RSA, não há algoritmo conhecido para se fatorar números primos em tempo polinomial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</p:txBody>
      </p:sp>
      <p:sp>
        <p:nvSpPr>
          <p:cNvPr id="269" name="Google Shape;269;p42"/>
          <p:cNvSpPr txBox="1"/>
          <p:nvPr>
            <p:ph idx="1" type="body"/>
          </p:nvPr>
        </p:nvSpPr>
        <p:spPr>
          <a:xfrm>
            <a:off x="311700" y="2207225"/>
            <a:ext cx="8520600" cy="23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usaremos que:</a:t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4391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350" y="3023994"/>
            <a:ext cx="9144000" cy="79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</p:txBody>
      </p:sp>
      <p:sp>
        <p:nvSpPr>
          <p:cNvPr id="277" name="Google Shape;27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0231"/>
            <a:ext cx="9144001" cy="298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Teletransporte quântico</a:t>
            </a:r>
            <a:endParaRPr/>
          </a:p>
        </p:txBody>
      </p:sp>
      <p:sp>
        <p:nvSpPr>
          <p:cNvPr id="284" name="Google Shape;28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estado total pode ser reescrito como: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75" y="1880118"/>
            <a:ext cx="9144001" cy="2753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Se Alice fizer uma medição na base de estados de Bell, tem 25% de chance de medir cada uma delas. O vetor de estado irá colapsar para uma das 4 bases.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 Ela avisa Bob em um canal clássico o resultado de sua medição. Se for psi+, Bob já possui a informação quântica: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caso contrário, ele saberá qual transformação precisa fazer em seu fóton para obter a informação quântica</a:t>
            </a:r>
            <a:endParaRPr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1348" y="1953925"/>
            <a:ext cx="703750" cy="4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3025" y="2668794"/>
            <a:ext cx="2958899" cy="5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311700" y="2175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/>
              <a:t>Hardware</a:t>
            </a:r>
            <a:endParaRPr i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Fontes de fótons únicos</a:t>
            </a:r>
            <a:endParaRPr/>
          </a:p>
        </p:txBody>
      </p:sp>
      <p:sp>
        <p:nvSpPr>
          <p:cNvPr id="304" name="Google Shape;304;p47"/>
          <p:cNvSpPr txBox="1"/>
          <p:nvPr>
            <p:ph idx="1" type="body"/>
          </p:nvPr>
        </p:nvSpPr>
        <p:spPr>
          <a:xfrm>
            <a:off x="311700" y="1152475"/>
            <a:ext cx="8520600" cy="1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Átomos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Moléculas orgânicas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Centros de Cor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Pontos Quânticos Semicondutores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Materiais 2D</a:t>
            </a:r>
            <a:endParaRPr/>
          </a:p>
        </p:txBody>
      </p:sp>
      <p:pic>
        <p:nvPicPr>
          <p:cNvPr id="305" name="Google Shape;305;p47"/>
          <p:cNvPicPr preferRelativeResize="0"/>
          <p:nvPr/>
        </p:nvPicPr>
        <p:blipFill rotWithShape="1">
          <a:blip r:embed="rId3">
            <a:alphaModFix/>
          </a:blip>
          <a:srcRect b="1584" l="0" r="0" t="0"/>
          <a:stretch/>
        </p:blipFill>
        <p:spPr>
          <a:xfrm>
            <a:off x="5791650" y="445025"/>
            <a:ext cx="2371325" cy="400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7"/>
          <p:cNvSpPr txBox="1"/>
          <p:nvPr/>
        </p:nvSpPr>
        <p:spPr>
          <a:xfrm>
            <a:off x="566025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Rep. Prog. Phys. 68 1129 (2005)</a:t>
            </a:r>
            <a:endParaRPr/>
          </a:p>
        </p:txBody>
      </p:sp>
      <p:sp>
        <p:nvSpPr>
          <p:cNvPr id="307" name="Google Shape;307;p47"/>
          <p:cNvSpPr txBox="1"/>
          <p:nvPr>
            <p:ph idx="1" type="body"/>
          </p:nvPr>
        </p:nvSpPr>
        <p:spPr>
          <a:xfrm>
            <a:off x="311700" y="3227675"/>
            <a:ext cx="8520600" cy="1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Formas de excitar fótons únicos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Bombeamento incoerente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Preparação coerente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862" y="0"/>
            <a:ext cx="73602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Laser “fraco” ou atenuado</a:t>
            </a:r>
            <a:endParaRPr/>
          </a:p>
        </p:txBody>
      </p:sp>
      <p:sp>
        <p:nvSpPr>
          <p:cNvPr id="320" name="Google Shape;320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Em um estado coerente, fótons seguem uma distribuição de Poisson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Com intensidades suficientemente pequenas, poucos fótons são emitidos por um laser.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Caracterizando fontes de fótons únicos: </a:t>
            </a:r>
            <a:r>
              <a:rPr i="1" lang="pt-BR"/>
              <a:t>“antibunching”</a:t>
            </a:r>
            <a:endParaRPr i="1"/>
          </a:p>
        </p:txBody>
      </p:sp>
      <p:sp>
        <p:nvSpPr>
          <p:cNvPr id="326" name="Google Shape;326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38" y="1614475"/>
            <a:ext cx="45624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4722" y="1498175"/>
            <a:ext cx="4032574" cy="31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Codificando a informação</a:t>
            </a:r>
            <a:endParaRPr/>
          </a:p>
        </p:txBody>
      </p:sp>
      <p:sp>
        <p:nvSpPr>
          <p:cNvPr id="334" name="Google Shape;334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Por controle de polarização (usando células de Pockel ou rotacionando polaróides)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Por fase usando interferômetro de Mach-</a:t>
            </a:r>
            <a:r>
              <a:rPr lang="pt-BR"/>
              <a:t>Zehnder</a:t>
            </a:r>
            <a:endParaRPr/>
          </a:p>
        </p:txBody>
      </p:sp>
      <p:pic>
        <p:nvPicPr>
          <p:cNvPr id="335" name="Google Shape;33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75" y="2571750"/>
            <a:ext cx="60960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450" y="1706875"/>
            <a:ext cx="2606426" cy="14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Criptografia Quântica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Proteção por leis da física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Primeiro protocolo (distribuição de chave quântica) proposto em 1984 por Charles Bennett e Gilles Brassard (BB84). Se a implementação for perfeita, ele é 100% seguro.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Protocolos que usam emaranhamento (Ekert 91)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Protocolos cuja segurança independem do dispositivo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+ protocolos além de distribuição de chave quântica já propostos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Construindo emaranhamento</a:t>
            </a:r>
            <a:endParaRPr/>
          </a:p>
        </p:txBody>
      </p:sp>
      <p:sp>
        <p:nvSpPr>
          <p:cNvPr id="342" name="Google Shape;342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Conversão paramétrica descendente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Geração de fótons emaranhados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Beam-Splitter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QKD: Detectores de fótons únicos</a:t>
            </a:r>
            <a:endParaRPr/>
          </a:p>
        </p:txBody>
      </p:sp>
      <p:sp>
        <p:nvSpPr>
          <p:cNvPr id="348" name="Google Shape;348;p53"/>
          <p:cNvSpPr txBox="1"/>
          <p:nvPr>
            <p:ph idx="1" type="body"/>
          </p:nvPr>
        </p:nvSpPr>
        <p:spPr>
          <a:xfrm>
            <a:off x="311700" y="1123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Desejável que seja capaz de identificar o número de fótons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Primeiro detector (tubo fotomultiplicador) de 1949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Características de funcionamento</a:t>
            </a:r>
            <a:endParaRPr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Temperatura de funcionamento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Eficiência de detecção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Tempo de instabilidade (</a:t>
            </a:r>
            <a:r>
              <a:rPr i="1" lang="pt-BR" sz="2000"/>
              <a:t>jitter time</a:t>
            </a:r>
            <a:r>
              <a:rPr lang="pt-BR" sz="2000"/>
              <a:t>): tempo entre absorver um fóton e gerar o sinal elétrico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Taxa de contagem escura</a:t>
            </a:r>
            <a:endParaRPr sz="2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147" y="0"/>
            <a:ext cx="69337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311700" y="115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Fotônica quântica integrada</a:t>
            </a:r>
            <a:endParaRPr/>
          </a:p>
        </p:txBody>
      </p:sp>
      <p:sp>
        <p:nvSpPr>
          <p:cNvPr id="361" name="Google Shape;36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902" y="616413"/>
            <a:ext cx="5084922" cy="46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786" y="0"/>
            <a:ext cx="71124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Redes de distribuição de Chave Quântica atuais</a:t>
            </a:r>
            <a:endParaRPr/>
          </a:p>
        </p:txBody>
      </p:sp>
      <p:sp>
        <p:nvSpPr>
          <p:cNvPr id="375" name="Google Shape;375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DARPA (2002-2007)</a:t>
            </a:r>
            <a:endParaRPr/>
          </a:p>
        </p:txBody>
      </p:sp>
      <p:sp>
        <p:nvSpPr>
          <p:cNvPr id="381" name="Google Shape;381;p58"/>
          <p:cNvSpPr txBox="1"/>
          <p:nvPr>
            <p:ph idx="1" type="body"/>
          </p:nvPr>
        </p:nvSpPr>
        <p:spPr>
          <a:xfrm>
            <a:off x="516000" y="4409225"/>
            <a:ext cx="85206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pt-BR" sz="1325">
                <a:solidFill>
                  <a:srgbClr val="222222"/>
                </a:solidFill>
                <a:highlight>
                  <a:srgbClr val="FFFFFF"/>
                </a:highlight>
              </a:rPr>
              <a:t>Elliott, Chip. "The DARPA quantum network." </a:t>
            </a:r>
            <a:r>
              <a:rPr i="1" lang="pt-BR" sz="1325">
                <a:solidFill>
                  <a:srgbClr val="222222"/>
                </a:solidFill>
                <a:highlight>
                  <a:srgbClr val="FFFFFF"/>
                </a:highlight>
              </a:rPr>
              <a:t>Quantum Communications and cryptography</a:t>
            </a:r>
            <a:r>
              <a:rPr lang="pt-BR" sz="1325">
                <a:solidFill>
                  <a:srgbClr val="222222"/>
                </a:solidFill>
                <a:highlight>
                  <a:srgbClr val="FFFFFF"/>
                </a:highlight>
              </a:rPr>
              <a:t>. CRC Press, 2018. 91-110.</a:t>
            </a:r>
            <a:endParaRPr sz="2065"/>
          </a:p>
        </p:txBody>
      </p:sp>
      <p:pic>
        <p:nvPicPr>
          <p:cNvPr id="382" name="Google Shape;38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075" y="514538"/>
            <a:ext cx="5482149" cy="37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Geneva (2007-)</a:t>
            </a:r>
            <a:endParaRPr/>
          </a:p>
        </p:txBody>
      </p:sp>
      <p:sp>
        <p:nvSpPr>
          <p:cNvPr id="388" name="Google Shape;388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62606"/>
            <a:ext cx="9143999" cy="94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SwissQuantum</a:t>
            </a:r>
            <a:endParaRPr/>
          </a:p>
        </p:txBody>
      </p:sp>
      <p:sp>
        <p:nvSpPr>
          <p:cNvPr id="395" name="Google Shape;395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487" y="1017725"/>
            <a:ext cx="511548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Espanha</a:t>
            </a:r>
            <a:endParaRPr/>
          </a:p>
        </p:txBody>
      </p:sp>
      <p:sp>
        <p:nvSpPr>
          <p:cNvPr id="402" name="Google Shape;402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900" y="1292275"/>
            <a:ext cx="60960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Noções de Mecânica Quântica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0" y="1085088"/>
            <a:ext cx="85206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/>
              <a:t>Conceito 1:</a:t>
            </a:r>
            <a:r>
              <a:rPr lang="pt-BR" sz="1600"/>
              <a:t> Vetor de estado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/>
              <a:t>O vetor de estado, de forma inequívoca, possui todas as informações acessíveis ao sistema.</a:t>
            </a:r>
            <a:endParaRPr sz="1600"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485" y="1834700"/>
            <a:ext cx="59591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2825" y="3251775"/>
            <a:ext cx="508078" cy="50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9538" y="4542200"/>
            <a:ext cx="3818225" cy="6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0" y="2465000"/>
            <a:ext cx="91440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2"/>
                </a:solidFill>
              </a:rPr>
              <a:t>Conceito 2:</a:t>
            </a:r>
            <a:r>
              <a:rPr lang="pt-BR" sz="1600">
                <a:solidFill>
                  <a:schemeClr val="dk2"/>
                </a:solidFill>
              </a:rPr>
              <a:t> Observáveis e autoestados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>
                <a:solidFill>
                  <a:schemeClr val="dk2"/>
                </a:solidFill>
              </a:rPr>
              <a:t>Tudo que pode ser medido na natureza chamamos de observáveis. Os estados possíveis de serem encontrados em uma medição serão chamados de autoestados</a:t>
            </a:r>
            <a:endParaRPr sz="1200"/>
          </a:p>
        </p:txBody>
      </p:sp>
      <p:sp>
        <p:nvSpPr>
          <p:cNvPr id="97" name="Google Shape;97;p17"/>
          <p:cNvSpPr txBox="1"/>
          <p:nvPr/>
        </p:nvSpPr>
        <p:spPr>
          <a:xfrm>
            <a:off x="0" y="3753000"/>
            <a:ext cx="90579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2"/>
                </a:solidFill>
              </a:rPr>
              <a:t>Conceito 3: </a:t>
            </a:r>
            <a:r>
              <a:rPr lang="pt-BR" sz="1600">
                <a:solidFill>
                  <a:schemeClr val="dk2"/>
                </a:solidFill>
              </a:rPr>
              <a:t>Superposição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>
                <a:solidFill>
                  <a:schemeClr val="dk2"/>
                </a:solidFill>
              </a:rPr>
              <a:t>Chamamos de estado superposto aquele que é uma combinação linear de diferentes autoestados</a:t>
            </a:r>
            <a:endParaRPr sz="12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Inglaterra - Londres</a:t>
            </a:r>
            <a:endParaRPr/>
          </a:p>
        </p:txBody>
      </p:sp>
      <p:sp>
        <p:nvSpPr>
          <p:cNvPr id="409" name="Google Shape;409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338" y="1152463"/>
            <a:ext cx="5762625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Alemanha</a:t>
            </a:r>
            <a:endParaRPr/>
          </a:p>
        </p:txBody>
      </p:sp>
      <p:sp>
        <p:nvSpPr>
          <p:cNvPr id="416" name="Google Shape;416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7" name="Google Shape;41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675" y="1204013"/>
            <a:ext cx="5890376" cy="33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Eagle-1</a:t>
            </a:r>
            <a:endParaRPr/>
          </a:p>
        </p:txBody>
      </p:sp>
      <p:sp>
        <p:nvSpPr>
          <p:cNvPr id="423" name="Google Shape;423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25" y="963911"/>
            <a:ext cx="9144000" cy="133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302" y="1733025"/>
            <a:ext cx="3813701" cy="380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Satélite Micius</a:t>
            </a:r>
            <a:endParaRPr/>
          </a:p>
        </p:txBody>
      </p:sp>
      <p:sp>
        <p:nvSpPr>
          <p:cNvPr id="431" name="Google Shape;431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388" y="1027100"/>
            <a:ext cx="6524625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China</a:t>
            </a:r>
            <a:endParaRPr/>
          </a:p>
        </p:txBody>
      </p:sp>
      <p:sp>
        <p:nvSpPr>
          <p:cNvPr id="438" name="Google Shape;438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692" y="1152475"/>
            <a:ext cx="6479533" cy="390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Coréia</a:t>
            </a:r>
            <a:endParaRPr/>
          </a:p>
        </p:txBody>
      </p:sp>
      <p:sp>
        <p:nvSpPr>
          <p:cNvPr id="445" name="Google Shape;44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088" y="1017725"/>
            <a:ext cx="4671537" cy="40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Japão (Tokyo QKD)</a:t>
            </a:r>
            <a:endParaRPr/>
          </a:p>
        </p:txBody>
      </p:sp>
      <p:sp>
        <p:nvSpPr>
          <p:cNvPr id="452" name="Google Shape;452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600" y="930600"/>
            <a:ext cx="5594825" cy="42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ID Quantique - </a:t>
            </a:r>
            <a:r>
              <a:rPr lang="pt-BR"/>
              <a:t>Suíça</a:t>
            </a:r>
            <a:endParaRPr/>
          </a:p>
        </p:txBody>
      </p:sp>
      <p:sp>
        <p:nvSpPr>
          <p:cNvPr id="459" name="Google Shape;459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0" name="Google Shape;46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25" y="1152474"/>
            <a:ext cx="8418949" cy="353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Outras empresas</a:t>
            </a:r>
            <a:endParaRPr/>
          </a:p>
        </p:txBody>
      </p:sp>
      <p:sp>
        <p:nvSpPr>
          <p:cNvPr id="466" name="Google Shape;466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Quantum CTEK - China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Anhui Qasky Quantum Technology Co - China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Toshiba Europe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RedeRio</a:t>
            </a:r>
            <a:endParaRPr/>
          </a:p>
        </p:txBody>
      </p:sp>
      <p:sp>
        <p:nvSpPr>
          <p:cNvPr id="472" name="Google Shape;472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902" y="561425"/>
            <a:ext cx="3163049" cy="42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Exemplo: polarização de fóton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7805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componente elétrica do campo eletromagnético de uma onda plana pode possuir diferentes polarizações (linear, circular,elíptica). No caso linear, podemos decompor sempre em dois eixos perpendiculares à direção de propagação, que iremos chamar de x e 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Um fóton em um estado de onda plana pode ser descrito como: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025" y="3085063"/>
            <a:ext cx="636270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530950" y="4247525"/>
            <a:ext cx="7745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onde os coeficientes c’s são números complexos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Crítica à QKD (NSA)</a:t>
            </a:r>
            <a:endParaRPr/>
          </a:p>
        </p:txBody>
      </p:sp>
      <p:sp>
        <p:nvSpPr>
          <p:cNvPr id="479" name="Google Shape;479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Ausência de autenticação da fonte -Solução via Criptografia Pós-Quântica 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Hardware específico para QKD -Ano após ano a P&amp;D encontra soluções melhores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A distribuição de chaves quânticas aumenta os custos de infraestrutura e os riscos de ameaças internas. -Device Independent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Segurança e validação de chaves 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/>
              <a:t>Suscetível</a:t>
            </a:r>
            <a:r>
              <a:rPr lang="pt-BR"/>
              <a:t> a DoS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levar para casa</a:t>
            </a:r>
            <a:endParaRPr/>
          </a:p>
        </p:txBody>
      </p:sp>
      <p:sp>
        <p:nvSpPr>
          <p:cNvPr id="485" name="Google Shape;485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Criptografia quântica tem proteção por leis da física, ao contrário da criptografia </a:t>
            </a:r>
            <a:r>
              <a:rPr lang="pt-BR"/>
              <a:t>clássica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QKD já está disponível comercialmente e implementada em diferentes países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QKD e teletransporte quântico já foram testados tanto em fibra quanto em ar, incluindo satélite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Implementação em diversos países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Grande vantagem: proteção a nível físico, imune a qualquer avanço em poder computacional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Ainda muitos desafios tanto em </a:t>
            </a:r>
            <a:r>
              <a:rPr i="1" lang="pt-BR"/>
              <a:t>hardware</a:t>
            </a:r>
            <a:r>
              <a:rPr lang="pt-BR"/>
              <a:t> quanto em protocolos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4"/>
          <p:cNvSpPr txBox="1"/>
          <p:nvPr>
            <p:ph type="title"/>
          </p:nvPr>
        </p:nvSpPr>
        <p:spPr>
          <a:xfrm>
            <a:off x="311700" y="2488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Obrigado!</a:t>
            </a:r>
            <a:endParaRPr/>
          </a:p>
        </p:txBody>
      </p:sp>
      <p:sp>
        <p:nvSpPr>
          <p:cNvPr id="491" name="Google Shape;491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Regra de Born e Colapso de Função de Onda</a:t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Probabilidade de medir o fóton tendo polarização em x: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Probabilidade de medir o fóton tendo polarização em 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Após a medição, o estado do fóton se torna o estado medido!</a:t>
            </a: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775" y="1152473"/>
            <a:ext cx="5251049" cy="8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0306" y="2469746"/>
            <a:ext cx="86241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0308" y="3432825"/>
            <a:ext cx="82000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Probabilidade em outros eixos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escolha de eixos x’,y’, um fóton inicialmente polarizado x, pode ser decomposto na base x’,y’: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Caso desejemos fazer uma medição nesses outros eixos, um fóton polarizado em x, terá 50% de chance de ser medido com polarização em x’ e 50% em y’.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871" y="1938875"/>
            <a:ext cx="4146025" cy="10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BB84</a:t>
            </a:r>
            <a:endParaRPr/>
          </a:p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Protocolo para a transmissão de chaves criptográficas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Definiremos como “base” a escolha do eixo que os fótons estão polarizados ( xy ou x’y’). Alice enviará fótons polarizados em uma das duas bases de forma aleatória, e Bob decidirá de forma aleatória em qual base realizar as medições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