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5" Type="http://schemas.openxmlformats.org/officeDocument/2006/relationships/viewProps" Target="viewProps.xml" /><Relationship Id="rId2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7" Type="http://schemas.openxmlformats.org/officeDocument/2006/relationships/tableStyles" Target="tableStyles.xml" /><Relationship Id="rId2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png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pn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Classificacao de Imagens RGB com SVM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CEAO-802 — Metodos de Analise de Dados</a:t>
            </a:r>
            <a:br/>
            <a:br/>
            <a:r>
              <a:rPr/>
              <a:t>1T Generoso</a:t>
            </a:r>
            <a:br/>
            <a:r>
              <a:rPr/>
              <a:t>1T João Marcos</a:t>
            </a:r>
            <a:br/>
            <a:r>
              <a:rPr/>
              <a:t>1T Vitor Cesa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Código — Extraindo Features por Imagem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Para cada imagem da amostra:</a:t>
            </a:r>
            <a:br/>
            <a:r>
              <a:rPr>
                <a:solidFill>
                  <a:srgbClr val="003B4F"/>
                </a:solidFill>
                <a:latin typeface="Courier"/>
              </a:rPr>
              <a:t>img  &lt;- </a:t>
            </a:r>
            <a:r>
              <a:rPr>
                <a:solidFill>
                  <a:srgbClr val="4758AB"/>
                </a:solidFill>
                <a:latin typeface="Courier"/>
              </a:rPr>
              <a:t>image_load</a:t>
            </a:r>
            <a:r>
              <a:rPr>
                <a:solidFill>
                  <a:srgbClr val="003B4F"/>
                </a:solidFill>
                <a:latin typeface="Courier"/>
              </a:rPr>
              <a:t>(arquivo, </a:t>
            </a:r>
            <a:r>
              <a:rPr>
                <a:solidFill>
                  <a:srgbClr val="657422"/>
                </a:solidFill>
                <a:latin typeface="Courier"/>
              </a:rPr>
              <a:t>target_size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L))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arr  &lt;- </a:t>
            </a:r>
            <a:r>
              <a:rPr>
                <a:solidFill>
                  <a:srgbClr val="4758AB"/>
                </a:solidFill>
                <a:latin typeface="Courier"/>
              </a:rPr>
              <a:t>image_to_array</a:t>
            </a:r>
            <a:r>
              <a:rPr>
                <a:solidFill>
                  <a:srgbClr val="003B4F"/>
                </a:solidFill>
                <a:latin typeface="Courier"/>
              </a:rPr>
              <a:t>(img)                        </a:t>
            </a:r>
            <a:r>
              <a:rPr>
                <a:solidFill>
                  <a:srgbClr val="5E5E5E"/>
                </a:solidFill>
                <a:latin typeface="Courier"/>
              </a:rPr>
              <a:t># array 224x224x3</a:t>
            </a:r>
            <a:br/>
            <a:r>
              <a:rPr>
                <a:solidFill>
                  <a:srgbClr val="003B4F"/>
                </a:solidFill>
                <a:latin typeface="Courier"/>
              </a:rPr>
              <a:t>arr  &lt;- </a:t>
            </a:r>
            <a:r>
              <a:rPr>
                <a:solidFill>
                  <a:srgbClr val="4758AB"/>
                </a:solidFill>
                <a:latin typeface="Courier"/>
              </a:rPr>
              <a:t>array_reshape</a:t>
            </a:r>
            <a:r>
              <a:rPr>
                <a:solidFill>
                  <a:srgbClr val="003B4F"/>
                </a:solidFill>
                <a:latin typeface="Courier"/>
              </a:rPr>
              <a:t>(arr,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1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3</a:t>
            </a:r>
            <a:r>
              <a:rPr>
                <a:solidFill>
                  <a:srgbClr val="003B4F"/>
                </a:solidFill>
                <a:latin typeface="Courier"/>
              </a:rPr>
              <a:t>L))  </a:t>
            </a:r>
            <a:r>
              <a:rPr>
                <a:solidFill>
                  <a:srgbClr val="5E5E5E"/>
                </a:solidFill>
                <a:latin typeface="Courier"/>
              </a:rPr>
              <a:t># batch de 1 imagem</a:t>
            </a:r>
            <a:br/>
            <a:r>
              <a:rPr>
                <a:solidFill>
                  <a:srgbClr val="003B4F"/>
                </a:solidFill>
                <a:latin typeface="Courier"/>
              </a:rPr>
              <a:t>arr  &lt;- (arr </a:t>
            </a:r>
            <a:r>
              <a:rPr>
                <a:solidFill>
                  <a:srgbClr val="5E5E5E"/>
                </a:solidFill>
                <a:latin typeface="Courier"/>
              </a:rPr>
              <a:t>/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127.5</a:t>
            </a:r>
            <a:r>
              <a:rPr>
                <a:solidFill>
                  <a:srgbClr val="003B4F"/>
                </a:solidFill>
                <a:latin typeface="Courier"/>
              </a:rPr>
              <a:t>) </a:t>
            </a:r>
            <a:r>
              <a:rPr>
                <a:solidFill>
                  <a:srgbClr val="5E5E5E"/>
                </a:solidFill>
                <a:latin typeface="Courier"/>
              </a:rPr>
              <a:t>-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1.0</a:t>
            </a:r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5E5E5E"/>
                </a:solidFill>
                <a:latin typeface="Courier"/>
              </a:rPr>
              <a:t># normalização padrão do MobileNetV2 [-1, 1]</a:t>
            </a:r>
            <a:br/>
            <a:br/>
            <a:r>
              <a:rPr>
                <a:solidFill>
                  <a:srgbClr val="003B4F"/>
                </a:solidFill>
                <a:latin typeface="Courier"/>
              </a:rPr>
              <a:t>feat &lt;- </a:t>
            </a:r>
            <a:r>
              <a:rPr>
                <a:solidFill>
                  <a:srgbClr val="4758AB"/>
                </a:solidFill>
                <a:latin typeface="Courier"/>
              </a:rPr>
              <a:t>predict</a:t>
            </a:r>
            <a:r>
              <a:rPr>
                <a:solidFill>
                  <a:srgbClr val="003B4F"/>
                </a:solidFill>
                <a:latin typeface="Courier"/>
              </a:rPr>
              <a:t>(modelo_base, arr, </a:t>
            </a:r>
            <a:r>
              <a:rPr>
                <a:solidFill>
                  <a:srgbClr val="657422"/>
                </a:solidFill>
                <a:latin typeface="Courier"/>
              </a:rPr>
              <a:t>verbose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0</a:t>
            </a:r>
            <a:r>
              <a:rPr>
                <a:solidFill>
                  <a:srgbClr val="003B4F"/>
                </a:solidFill>
                <a:latin typeface="Courier"/>
              </a:rPr>
              <a:t>L)</a:t>
            </a:r>
            <a:br/>
            <a:r>
              <a:rPr>
                <a:solidFill>
                  <a:srgbClr val="5E5E5E"/>
                </a:solidFill>
                <a:latin typeface="Courier"/>
              </a:rPr>
              <a:t># feat: vetor de 1280 valores — atributos visuais de alto nível</a:t>
            </a:r>
          </a:p>
          <a:p>
            <a:pPr lvl="0" indent="0" marL="0">
              <a:buNone/>
            </a:pPr>
            <a:r>
              <a:rPr/>
              <a:t>Processamento em </a:t>
            </a:r>
            <a:r>
              <a:rPr b="1"/>
              <a:t>lotes de 16 imagens</a:t>
            </a:r>
            <a:r>
              <a:rPr/>
              <a:t> para eficiência, com </a:t>
            </a:r>
            <a:r>
              <a:rPr b="1"/>
              <a:t>cache em disco</a:t>
            </a:r>
            <a:r>
              <a:rPr/>
              <a:t> para evitar reprocessamento.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Modelos Avaliados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Os 5 Modelos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Modelo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Parâmetros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SVM linear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Linear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cost = 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SVM radial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RBF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cost = 10</a:t>
                      </a:r>
                      <a:r>
                        <a:rPr/>
                        <a:t>, </a:t>
                      </a:r>
                      <a:r>
                        <a:rPr>
                          <a:latin typeface="Courier"/>
                        </a:rPr>
                        <a:t>gamma = 0.01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SVM radial ajustado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RBF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cost</a:t>
                      </a:r>
                      <a:r>
                        <a:rPr/>
                        <a:t> e </a:t>
                      </a:r>
                      <a:r>
                        <a:rPr>
                          <a:latin typeface="Courier"/>
                        </a:rPr>
                        <a:t>gamma</a:t>
                      </a:r>
                      <a:r>
                        <a:rPr/>
                        <a:t> via grid search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PCA + SVM radial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RBF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PCA (≥ 95% variância) + RBF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Random Forest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Ensemble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500 árvores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SVM</a:t>
            </a:r>
            <a:r>
              <a:rPr/>
              <a:t> encontra o hiperplano que </a:t>
            </a:r>
            <a:r>
              <a:rPr b="1"/>
              <a:t>maximiza a margem</a:t>
            </a:r>
            <a:r>
              <a:rPr/>
              <a:t> entre as classes. Com kernel </a:t>
            </a:r>
            <a:r>
              <a:rPr b="1"/>
              <a:t>RBF</a:t>
            </a:r>
            <a:r>
              <a:rPr/>
              <a:t>, fronteiras não-lineares são possíveis via </a:t>
            </a:r>
            <a:r>
              <a:rPr i="1"/>
              <a:t>kernel trick</a:t>
            </a:r>
            <a:r>
              <a:rPr/>
              <a:t>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Código — Treinamento dos Modelos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4758AB"/>
                </a:solidFill>
                <a:latin typeface="Courier"/>
              </a:rPr>
              <a:t>library</a:t>
            </a:r>
            <a:r>
              <a:rPr>
                <a:solidFill>
                  <a:srgbClr val="003B4F"/>
                </a:solidFill>
                <a:latin typeface="Courier"/>
              </a:rPr>
              <a:t>(e1071); </a:t>
            </a:r>
            <a:r>
              <a:rPr>
                <a:solidFill>
                  <a:srgbClr val="4758AB"/>
                </a:solidFill>
                <a:latin typeface="Courier"/>
              </a:rPr>
              <a:t>library</a:t>
            </a:r>
            <a:r>
              <a:rPr>
                <a:solidFill>
                  <a:srgbClr val="003B4F"/>
                </a:solidFill>
                <a:latin typeface="Courier"/>
              </a:rPr>
              <a:t>(caret); </a:t>
            </a:r>
            <a:r>
              <a:rPr>
                <a:solidFill>
                  <a:srgbClr val="4758AB"/>
                </a:solidFill>
                <a:latin typeface="Courier"/>
              </a:rPr>
              <a:t>library</a:t>
            </a:r>
            <a:r>
              <a:rPr>
                <a:solidFill>
                  <a:srgbClr val="003B4F"/>
                </a:solidFill>
                <a:latin typeface="Courier"/>
              </a:rPr>
              <a:t>(randomForest)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Pré-processamento: remover variância nula e normalizar</a:t>
            </a:r>
            <a:br/>
            <a:r>
              <a:rPr>
                <a:solidFill>
                  <a:srgbClr val="003B4F"/>
                </a:solidFill>
                <a:latin typeface="Courier"/>
              </a:rPr>
              <a:t>preproc    &lt;- </a:t>
            </a:r>
            <a:r>
              <a:rPr>
                <a:solidFill>
                  <a:srgbClr val="4758AB"/>
                </a:solidFill>
                <a:latin typeface="Courier"/>
              </a:rPr>
              <a:t>preProcess</a:t>
            </a:r>
            <a:r>
              <a:rPr>
                <a:solidFill>
                  <a:srgbClr val="003B4F"/>
                </a:solidFill>
                <a:latin typeface="Courier"/>
              </a:rPr>
              <a:t>(x_treino, </a:t>
            </a:r>
            <a:r>
              <a:rPr>
                <a:solidFill>
                  <a:srgbClr val="657422"/>
                </a:solidFill>
                <a:latin typeface="Courier"/>
              </a:rPr>
              <a:t>method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20794D"/>
                </a:solidFill>
                <a:latin typeface="Courier"/>
              </a:rPr>
              <a:t>"center"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20794D"/>
                </a:solidFill>
                <a:latin typeface="Courier"/>
              </a:rPr>
              <a:t>"scale"</a:t>
            </a:r>
            <a:r>
              <a:rPr>
                <a:solidFill>
                  <a:srgbClr val="003B4F"/>
                </a:solidFill>
                <a:latin typeface="Courier"/>
              </a:rPr>
              <a:t>))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x_treino_n &lt;- </a:t>
            </a:r>
            <a:r>
              <a:rPr>
                <a:solidFill>
                  <a:srgbClr val="4758AB"/>
                </a:solidFill>
                <a:latin typeface="Courier"/>
              </a:rPr>
              <a:t>predict</a:t>
            </a:r>
            <a:r>
              <a:rPr>
                <a:solidFill>
                  <a:srgbClr val="003B4F"/>
                </a:solidFill>
                <a:latin typeface="Courier"/>
              </a:rPr>
              <a:t>(preproc, x_treino)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Modelo 1: SVM linear</a:t>
            </a:r>
            <a:br/>
            <a:r>
              <a:rPr>
                <a:solidFill>
                  <a:srgbClr val="003B4F"/>
                </a:solidFill>
                <a:latin typeface="Courier"/>
              </a:rPr>
              <a:t>modelo_linear &lt;- </a:t>
            </a:r>
            <a:r>
              <a:rPr>
                <a:solidFill>
                  <a:srgbClr val="4758AB"/>
                </a:solidFill>
                <a:latin typeface="Courier"/>
              </a:rPr>
              <a:t>svm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x =</a:t>
            </a:r>
            <a:r>
              <a:rPr>
                <a:solidFill>
                  <a:srgbClr val="003B4F"/>
                </a:solidFill>
                <a:latin typeface="Courier"/>
              </a:rPr>
              <a:t> x_treino_n, </a:t>
            </a:r>
            <a:r>
              <a:rPr>
                <a:solidFill>
                  <a:srgbClr val="657422"/>
                </a:solidFill>
                <a:latin typeface="Courier"/>
              </a:rPr>
              <a:t>y =</a:t>
            </a:r>
            <a:r>
              <a:rPr>
                <a:solidFill>
                  <a:srgbClr val="003B4F"/>
                </a:solidFill>
                <a:latin typeface="Courier"/>
              </a:rPr>
              <a:t> y_treino,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  </a:t>
            </a:r>
            <a:r>
              <a:rPr>
                <a:solidFill>
                  <a:srgbClr val="657422"/>
                </a:solidFill>
                <a:latin typeface="Courier"/>
              </a:rPr>
              <a:t>kernel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"linear"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cost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scale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8F5902"/>
                </a:solidFill>
                <a:latin typeface="Courier"/>
              </a:rPr>
              <a:t>FALSE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Modelo 3: Ajuste de hiperparâmetros (grid search com CV interna)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ajuste &lt;- </a:t>
            </a:r>
            <a:r>
              <a:rPr>
                <a:solidFill>
                  <a:srgbClr val="4758AB"/>
                </a:solidFill>
                <a:latin typeface="Courier"/>
              </a:rPr>
              <a:t>tune.svm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x =</a:t>
            </a:r>
            <a:r>
              <a:rPr>
                <a:solidFill>
                  <a:srgbClr val="003B4F"/>
                </a:solidFill>
                <a:latin typeface="Courier"/>
              </a:rPr>
              <a:t> x_treino_n, </a:t>
            </a:r>
            <a:r>
              <a:rPr>
                <a:solidFill>
                  <a:srgbClr val="657422"/>
                </a:solidFill>
                <a:latin typeface="Courier"/>
              </a:rPr>
              <a:t>y =</a:t>
            </a:r>
            <a:r>
              <a:rPr>
                <a:solidFill>
                  <a:srgbClr val="003B4F"/>
                </a:solidFill>
                <a:latin typeface="Courier"/>
              </a:rPr>
              <a:t> y_treino, </a:t>
            </a:r>
            <a:r>
              <a:rPr>
                <a:solidFill>
                  <a:srgbClr val="657422"/>
                </a:solidFill>
                <a:latin typeface="Courier"/>
              </a:rPr>
              <a:t>kernel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"radial"</a:t>
            </a:r>
            <a:r>
              <a:rPr>
                <a:solidFill>
                  <a:srgbClr val="003B4F"/>
                </a:solidFill>
                <a:latin typeface="Courier"/>
              </a:rPr>
              <a:t>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</a:t>
            </a:r>
            <a:r>
              <a:rPr>
                <a:solidFill>
                  <a:srgbClr val="657422"/>
                </a:solidFill>
                <a:latin typeface="Courier"/>
              </a:rPr>
              <a:t>cost 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0.1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10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100</a:t>
            </a:r>
            <a:r>
              <a:rPr>
                <a:solidFill>
                  <a:srgbClr val="003B4F"/>
                </a:solidFill>
                <a:latin typeface="Courier"/>
              </a:rPr>
              <a:t>),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</a:t>
            </a:r>
            <a:r>
              <a:rPr>
                <a:solidFill>
                  <a:srgbClr val="657422"/>
                </a:solidFill>
                <a:latin typeface="Courier"/>
              </a:rPr>
              <a:t>gamma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0.001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0.01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0.05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0.1</a:t>
            </a:r>
            <a:r>
              <a:rPr>
                <a:solidFill>
                  <a:srgbClr val="003B4F"/>
                </a:solidFill>
                <a:latin typeface="Courier"/>
              </a:rPr>
              <a:t>),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</a:t>
            </a:r>
            <a:r>
              <a:rPr>
                <a:solidFill>
                  <a:srgbClr val="657422"/>
                </a:solidFill>
                <a:latin typeface="Courier"/>
              </a:rPr>
              <a:t>tunecontrol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tune.control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cross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5</a:t>
            </a:r>
            <a:r>
              <a:rPr>
                <a:solidFill>
                  <a:srgbClr val="003B4F"/>
                </a:solidFill>
                <a:latin typeface="Courier"/>
              </a:rPr>
              <a:t>))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Modelo 5: Random Forest</a:t>
            </a:r>
            <a:br/>
            <a:r>
              <a:rPr>
                <a:solidFill>
                  <a:srgbClr val="003B4F"/>
                </a:solidFill>
                <a:latin typeface="Courier"/>
              </a:rPr>
              <a:t>modelo_rf &lt;- </a:t>
            </a:r>
            <a:r>
              <a:rPr>
                <a:solidFill>
                  <a:srgbClr val="4758AB"/>
                </a:solidFill>
                <a:latin typeface="Courier"/>
              </a:rPr>
              <a:t>randomForest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x =</a:t>
            </a:r>
            <a:r>
              <a:rPr>
                <a:solidFill>
                  <a:srgbClr val="003B4F"/>
                </a:solidFill>
                <a:latin typeface="Courier"/>
              </a:rPr>
              <a:t> x_treino_n, </a:t>
            </a:r>
            <a:r>
              <a:rPr>
                <a:solidFill>
                  <a:srgbClr val="657422"/>
                </a:solidFill>
                <a:latin typeface="Courier"/>
              </a:rPr>
              <a:t>y =</a:t>
            </a:r>
            <a:r>
              <a:rPr>
                <a:solidFill>
                  <a:srgbClr val="003B4F"/>
                </a:solidFill>
                <a:latin typeface="Courier"/>
              </a:rPr>
              <a:t> y_treino,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       </a:t>
            </a:r>
            <a:r>
              <a:rPr>
                <a:solidFill>
                  <a:srgbClr val="657422"/>
                </a:solidFill>
                <a:latin typeface="Courier"/>
              </a:rPr>
              <a:t>ntree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500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importance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8F5902"/>
                </a:solidFill>
                <a:latin typeface="Courier"/>
              </a:rPr>
              <a:t>TRUE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Avaliacao dos Modelos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Estratégia 1 — Holdout 70/30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Divisão única e aleatória</a:t>
            </a:r>
          </a:p>
          <a:p>
            <a:pPr lvl="0"/>
            <a:r>
              <a:rPr/>
              <a:t>70% treino (~455 imagens)</a:t>
            </a:r>
          </a:p>
          <a:p>
            <a:pPr lvl="0"/>
            <a:r>
              <a:rPr/>
              <a:t>30% teste (~195 imagens)</a:t>
            </a:r>
          </a:p>
          <a:p>
            <a:pPr lvl="0"/>
            <a:r>
              <a:rPr/>
              <a:t>Estratificada por classe</a:t>
            </a:r>
          </a:p>
          <a:p>
            <a:pPr lvl="0" indent="0" marL="0">
              <a:buNone/>
            </a:pPr>
            <a:r>
              <a:rPr b="1"/>
              <a:t>Limitação:</a:t>
            </a:r>
            <a:r>
              <a:rPr/>
              <a:t> com datasets menores, o resultado pode variar conforme a divisão escolhida.</a:t>
            </a:r>
          </a:p>
        </p:txBody>
      </p:sp>
      <p:pic>
        <p:nvPicPr>
          <p:cNvPr descr="apresentacao_svm_rgb_files/figure-pptx/holdout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48200" y="1879600"/>
            <a:ext cx="4038600" cy="2019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Estratégia 2 — Validação Cruzada K-Fold (k=5)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5 partições estratificadas</a:t>
            </a:r>
          </a:p>
          <a:p>
            <a:pPr lvl="0"/>
            <a:r>
              <a:rPr/>
              <a:t>Cada parte usada </a:t>
            </a:r>
            <a:r>
              <a:rPr b="1"/>
              <a:t>uma vez</a:t>
            </a:r>
            <a:r>
              <a:rPr/>
              <a:t> como teste</a:t>
            </a:r>
          </a:p>
          <a:p>
            <a:pPr lvl="0"/>
            <a:r>
              <a:rPr/>
              <a:t>Acurácia final = </a:t>
            </a:r>
            <a:r>
              <a:rPr b="1"/>
              <a:t>média das 5 rodadas</a:t>
            </a:r>
          </a:p>
          <a:p>
            <a:pPr lvl="0"/>
            <a:r>
              <a:rPr/>
              <a:t>Toda imagem aparece no teste</a:t>
            </a:r>
          </a:p>
          <a:p>
            <a:pPr lvl="0" indent="0" marL="0">
              <a:buNone/>
            </a:pPr>
            <a:r>
              <a:rPr b="1"/>
              <a:t>Vantagem:</a:t>
            </a:r>
            <a:r>
              <a:rPr/>
              <a:t> estimativa mais </a:t>
            </a:r>
            <a:r>
              <a:rPr b="1"/>
              <a:t>robusta</a:t>
            </a:r>
            <a:r>
              <a:rPr/>
              <a:t> — não depende de uma única divisão.</a:t>
            </a:r>
          </a:p>
        </p:txBody>
      </p:sp>
      <p:pic>
        <p:nvPicPr>
          <p:cNvPr descr="apresentacao_svm_rgb_files/figure-pptx/kfold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48200" y="1879600"/>
            <a:ext cx="4038600" cy="2019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Código — Validação Cruzada K-Fold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03B4F"/>
                </a:solidFill>
                <a:latin typeface="Courier"/>
              </a:rPr>
              <a:t>folds &lt;- </a:t>
            </a:r>
            <a:r>
              <a:rPr>
                <a:solidFill>
                  <a:srgbClr val="4758AB"/>
                </a:solidFill>
                <a:latin typeface="Courier"/>
              </a:rPr>
              <a:t>createFolds</a:t>
            </a:r>
            <a:r>
              <a:rPr>
                <a:solidFill>
                  <a:srgbClr val="003B4F"/>
                </a:solidFill>
                <a:latin typeface="Courier"/>
              </a:rPr>
              <a:t>(dados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classe, </a:t>
            </a:r>
            <a:r>
              <a:rPr>
                <a:solidFill>
                  <a:srgbClr val="657422"/>
                </a:solidFill>
                <a:latin typeface="Courier"/>
              </a:rPr>
              <a:t>k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5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list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8F5902"/>
                </a:solidFill>
                <a:latin typeface="Courier"/>
              </a:rPr>
              <a:t>TRUE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returnTrain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8F5902"/>
                </a:solidFill>
                <a:latin typeface="Courier"/>
              </a:rPr>
              <a:t>FALSE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  <a:br/>
            <a:br/>
            <a:r>
              <a:rPr b="1">
                <a:solidFill>
                  <a:srgbClr val="003B4F"/>
                </a:solidFill>
                <a:latin typeface="Courier"/>
              </a:rPr>
              <a:t>for</a:t>
            </a:r>
            <a:r>
              <a:rPr>
                <a:solidFill>
                  <a:srgbClr val="003B4F"/>
                </a:solidFill>
                <a:latin typeface="Courier"/>
              </a:rPr>
              <a:t> (fold_i </a:t>
            </a:r>
            <a:r>
              <a:rPr b="1">
                <a:solidFill>
                  <a:srgbClr val="003B4F"/>
                </a:solidFill>
                <a:latin typeface="Courier"/>
              </a:rPr>
              <a:t>in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seq_len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5</a:t>
            </a:r>
            <a:r>
              <a:rPr>
                <a:solidFill>
                  <a:srgbClr val="003B4F"/>
                </a:solidFill>
                <a:latin typeface="Courier"/>
              </a:rPr>
              <a:t>)) {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idx_teste  &lt;- folds[[fold_i]]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idx_treino &lt;- </a:t>
            </a:r>
            <a:r>
              <a:rPr>
                <a:solidFill>
                  <a:srgbClr val="4758AB"/>
                </a:solidFill>
                <a:latin typeface="Courier"/>
              </a:rPr>
              <a:t>setdiff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4758AB"/>
                </a:solidFill>
                <a:latin typeface="Courier"/>
              </a:rPr>
              <a:t>seq_len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4758AB"/>
                </a:solidFill>
                <a:latin typeface="Courier"/>
              </a:rPr>
              <a:t>nrow</a:t>
            </a:r>
            <a:r>
              <a:rPr>
                <a:solidFill>
                  <a:srgbClr val="003B4F"/>
                </a:solidFill>
                <a:latin typeface="Courier"/>
              </a:rPr>
              <a:t>(dados)), idx_teste)</a:t>
            </a:r>
            <a:br/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5E5E5E"/>
                </a:solidFill>
                <a:latin typeface="Courier"/>
              </a:rPr>
              <a:t># Pré-processar apenas com dados do treino deste fold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pp   &lt;- </a:t>
            </a:r>
            <a:r>
              <a:rPr>
                <a:solidFill>
                  <a:srgbClr val="4758AB"/>
                </a:solidFill>
                <a:latin typeface="Courier"/>
              </a:rPr>
              <a:t>preProcess</a:t>
            </a:r>
            <a:r>
              <a:rPr>
                <a:solidFill>
                  <a:srgbClr val="003B4F"/>
                </a:solidFill>
                <a:latin typeface="Courier"/>
              </a:rPr>
              <a:t>(x[idx_treino, ], </a:t>
            </a:r>
            <a:r>
              <a:rPr>
                <a:solidFill>
                  <a:srgbClr val="657422"/>
                </a:solidFill>
                <a:latin typeface="Courier"/>
              </a:rPr>
              <a:t>method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20794D"/>
                </a:solidFill>
                <a:latin typeface="Courier"/>
              </a:rPr>
              <a:t>"center"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20794D"/>
                </a:solidFill>
                <a:latin typeface="Courier"/>
              </a:rPr>
              <a:t>"scale"</a:t>
            </a:r>
            <a:r>
              <a:rPr>
                <a:solidFill>
                  <a:srgbClr val="003B4F"/>
                </a:solidFill>
                <a:latin typeface="Courier"/>
              </a:rPr>
              <a:t>))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x_tr &lt;- </a:t>
            </a:r>
            <a:r>
              <a:rPr>
                <a:solidFill>
                  <a:srgbClr val="4758AB"/>
                </a:solidFill>
                <a:latin typeface="Courier"/>
              </a:rPr>
              <a:t>predict</a:t>
            </a:r>
            <a:r>
              <a:rPr>
                <a:solidFill>
                  <a:srgbClr val="003B4F"/>
                </a:solidFill>
                <a:latin typeface="Courier"/>
              </a:rPr>
              <a:t>(pp, x[idx_treino, ])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x_te &lt;- </a:t>
            </a:r>
            <a:r>
              <a:rPr>
                <a:solidFill>
                  <a:srgbClr val="4758AB"/>
                </a:solidFill>
                <a:latin typeface="Courier"/>
              </a:rPr>
              <a:t>predict</a:t>
            </a:r>
            <a:r>
              <a:rPr>
                <a:solidFill>
                  <a:srgbClr val="003B4F"/>
                </a:solidFill>
                <a:latin typeface="Courier"/>
              </a:rPr>
              <a:t>(pp, x[idx_teste,  ])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y_tr &lt;- dados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classe[idx_treino]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y_te &lt;- dados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classe[idx_teste]</a:t>
            </a:r>
            <a:br/>
            <a:br/>
            <a:r>
              <a:rPr>
                <a:solidFill>
                  <a:srgbClr val="003B4F"/>
                </a:solidFill>
                <a:latin typeface="Courier"/>
              </a:rPr>
              <a:t>  modelo &lt;- </a:t>
            </a:r>
            <a:r>
              <a:rPr>
                <a:solidFill>
                  <a:srgbClr val="4758AB"/>
                </a:solidFill>
                <a:latin typeface="Courier"/>
              </a:rPr>
              <a:t>svm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x =</a:t>
            </a:r>
            <a:r>
              <a:rPr>
                <a:solidFill>
                  <a:srgbClr val="003B4F"/>
                </a:solidFill>
                <a:latin typeface="Courier"/>
              </a:rPr>
              <a:t> x_tr, </a:t>
            </a:r>
            <a:r>
              <a:rPr>
                <a:solidFill>
                  <a:srgbClr val="657422"/>
                </a:solidFill>
                <a:latin typeface="Courier"/>
              </a:rPr>
              <a:t>y =</a:t>
            </a:r>
            <a:r>
              <a:rPr>
                <a:solidFill>
                  <a:srgbClr val="003B4F"/>
                </a:solidFill>
                <a:latin typeface="Courier"/>
              </a:rPr>
              <a:t> y_tr, </a:t>
            </a:r>
            <a:r>
              <a:rPr>
                <a:solidFill>
                  <a:srgbClr val="657422"/>
                </a:solidFill>
                <a:latin typeface="Courier"/>
              </a:rPr>
              <a:t>kernel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"linear"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cost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1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pred   &lt;- </a:t>
            </a:r>
            <a:r>
              <a:rPr>
                <a:solidFill>
                  <a:srgbClr val="4758AB"/>
                </a:solidFill>
                <a:latin typeface="Courier"/>
              </a:rPr>
              <a:t>predict</a:t>
            </a:r>
            <a:r>
              <a:rPr>
                <a:solidFill>
                  <a:srgbClr val="003B4F"/>
                </a:solidFill>
                <a:latin typeface="Courier"/>
              </a:rPr>
              <a:t>(modelo, x_te)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cm     &lt;- </a:t>
            </a:r>
            <a:r>
              <a:rPr>
                <a:solidFill>
                  <a:srgbClr val="4758AB"/>
                </a:solidFill>
                <a:latin typeface="Courier"/>
              </a:rPr>
              <a:t>confusionMatrix</a:t>
            </a:r>
            <a:r>
              <a:rPr>
                <a:solidFill>
                  <a:srgbClr val="003B4F"/>
                </a:solidFill>
                <a:latin typeface="Courier"/>
              </a:rPr>
              <a:t>(pred, y_te)</a:t>
            </a:r>
            <a:br/>
            <a:br/>
            <a:r>
              <a:rPr>
                <a:solidFill>
                  <a:srgbClr val="003B4F"/>
                </a:solidFill>
                <a:latin typeface="Courier"/>
              </a:rPr>
              <a:t>  metricas_folds[[fold_i]] &lt;- </a:t>
            </a:r>
            <a:r>
              <a:rPr>
                <a:solidFill>
                  <a:srgbClr val="4758AB"/>
                </a:solidFill>
                <a:latin typeface="Courier"/>
              </a:rPr>
              <a:t>extrair_metricas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20794D"/>
                </a:solidFill>
                <a:latin typeface="Courier"/>
              </a:rPr>
              <a:t>"SVM linear"</a:t>
            </a:r>
            <a:r>
              <a:rPr>
                <a:solidFill>
                  <a:srgbClr val="003B4F"/>
                </a:solidFill>
                <a:latin typeface="Courier"/>
              </a:rPr>
              <a:t>, cm)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}</a:t>
            </a:r>
            <a:br/>
            <a:r>
              <a:rPr>
                <a:solidFill>
                  <a:srgbClr val="5E5E5E"/>
                </a:solidFill>
                <a:latin typeface="Courier"/>
              </a:rPr>
              <a:t># Média das 5 rodadas</a:t>
            </a:r>
            <a:br/>
            <a:r>
              <a:rPr>
                <a:solidFill>
                  <a:srgbClr val="003B4F"/>
                </a:solidFill>
                <a:latin typeface="Courier"/>
              </a:rPr>
              <a:t>resultados_kfold &lt;- </a:t>
            </a:r>
            <a:r>
              <a:rPr>
                <a:solidFill>
                  <a:srgbClr val="4758AB"/>
                </a:solidFill>
                <a:latin typeface="Courier"/>
              </a:rPr>
              <a:t>bind_rows</a:t>
            </a:r>
            <a:r>
              <a:rPr>
                <a:solidFill>
                  <a:srgbClr val="003B4F"/>
                </a:solidFill>
                <a:latin typeface="Courier"/>
              </a:rPr>
              <a:t>(metricas_folds) </a:t>
            </a:r>
            <a:r>
              <a:rPr>
                <a:solidFill>
                  <a:srgbClr val="5E5E5E"/>
                </a:solidFill>
                <a:latin typeface="Courier"/>
              </a:rPr>
              <a:t>|&gt;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group_by</a:t>
            </a:r>
            <a:r>
              <a:rPr>
                <a:solidFill>
                  <a:srgbClr val="003B4F"/>
                </a:solidFill>
                <a:latin typeface="Courier"/>
              </a:rPr>
              <a:t>(modelo) </a:t>
            </a:r>
            <a:r>
              <a:rPr>
                <a:solidFill>
                  <a:srgbClr val="5E5E5E"/>
                </a:solidFill>
                <a:latin typeface="Courier"/>
              </a:rPr>
              <a:t>|&gt;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summarise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4758AB"/>
                </a:solidFill>
                <a:latin typeface="Courier"/>
              </a:rPr>
              <a:t>across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4758AB"/>
                </a:solidFill>
                <a:latin typeface="Courier"/>
              </a:rPr>
              <a:t>everything</a:t>
            </a:r>
            <a:r>
              <a:rPr>
                <a:solidFill>
                  <a:srgbClr val="003B4F"/>
                </a:solidFill>
                <a:latin typeface="Courier"/>
              </a:rPr>
              <a:t>(), mean))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Comparação: Holdout vs K-Fold</a:t>
            </a:r>
          </a:p>
        </p:txBody>
      </p:sp>
      <p:pic>
        <p:nvPicPr>
          <p:cNvPr descr="apresentacao_svm_rgb_files/figure-pptx/comparacao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24000" y="1193800"/>
            <a:ext cx="61087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Introducao e Dataset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Variáveis Mais Importantes (Random Forest)</a:t>
            </a:r>
          </a:p>
        </p:txBody>
      </p:sp>
      <p:pic>
        <p:nvPicPr>
          <p:cNvPr descr="apresentacao_svm_rgb_files/figure-pptx/importancia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24000" y="1193800"/>
            <a:ext cx="61087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Conclusao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Resultado principal</a:t>
            </a:r>
          </a:p>
          <a:p>
            <a:pPr lvl="0"/>
            <a:r>
              <a:rPr/>
              <a:t>Melhor modelo: </a:t>
            </a:r>
            <a:r>
              <a:rPr b="1"/>
              <a:t>SVM linear</a:t>
            </a:r>
            <a:r>
              <a:rPr/>
              <a:t> com acurácia de </a:t>
            </a:r>
            <a:r>
              <a:rPr b="1"/>
              <a:t>40.2%</a:t>
            </a:r>
            <a:r>
              <a:rPr/>
              <a:t> (k-fold)</a:t>
            </a:r>
          </a:p>
          <a:p>
            <a:pPr lvl="0"/>
            <a:r>
              <a:rPr/>
              <a:t>Acerto aleatório com 13 classes ≈ </a:t>
            </a:r>
            <a:r>
              <a:rPr b="1"/>
              <a:t>7,7%</a:t>
            </a:r>
            <a:r>
              <a:rPr/>
              <a:t> → resultado ~5× melhor</a:t>
            </a:r>
          </a:p>
          <a:p>
            <a:pPr lvl="0"/>
            <a:r>
              <a:rPr/>
              <a:t>Holdout e k-fold convergiram → estimativa </a:t>
            </a:r>
            <a:r>
              <a:rPr b="1"/>
              <a:t>estável e confiável</a:t>
            </a:r>
          </a:p>
          <a:p>
            <a:pPr lvl="0" indent="0" marL="0">
              <a:buNone/>
            </a:pPr>
            <a:r>
              <a:rPr b="1"/>
              <a:t>Por que SVM linear ganhou do radial?</a:t>
            </a:r>
          </a:p>
          <a:p>
            <a:pPr lvl="0" indent="0" marL="0">
              <a:buNone/>
            </a:pPr>
            <a:r>
              <a:rPr/>
              <a:t>Os 1280 atributos da MobileNetV2 já tornam as classes aproximadamente </a:t>
            </a:r>
            <a:r>
              <a:rPr b="1"/>
              <a:t>linearmente separáveis</a:t>
            </a:r>
            <a:r>
              <a:rPr/>
              <a:t> — o kernel RBF não agrega ganho relevante neste caso.</a:t>
            </a:r>
          </a:p>
          <a:p>
            <a:pPr lvl="0" indent="0" marL="0">
              <a:buNone/>
            </a:pPr>
            <a:r>
              <a:rPr b="1"/>
              <a:t>Trabalhos futuros</a:t>
            </a:r>
          </a:p>
          <a:p>
            <a:pPr lvl="0"/>
            <a:r>
              <a:rPr/>
              <a:t>Outros extratores CNN: EfficientNetB0, ResNet50, VGG19</a:t>
            </a:r>
          </a:p>
          <a:p>
            <a:pPr lvl="0"/>
            <a:r>
              <a:rPr/>
              <a:t>Incorporar canal </a:t>
            </a:r>
            <a:r>
              <a:rPr b="1"/>
              <a:t>TIR</a:t>
            </a:r>
            <a:r>
              <a:rPr/>
              <a:t> (térmico) ao vetor de atributos</a:t>
            </a:r>
          </a:p>
          <a:p>
            <a:pPr lvl="0"/>
            <a:r>
              <a:rPr/>
              <a:t>Aumentar amostra por classe (atualmente 50 imagens)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Contexto do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Imagens aéreas coletadas por </a:t>
            </a:r>
            <a:r>
              <a:rPr b="1"/>
              <a:t>drone</a:t>
            </a:r>
            <a:r>
              <a:rPr/>
              <a:t> sobre </a:t>
            </a:r>
            <a:r>
              <a:rPr b="1"/>
              <a:t>Guaratinguetá (SP)</a:t>
            </a:r>
          </a:p>
          <a:p>
            <a:pPr lvl="0"/>
            <a:r>
              <a:rPr/>
              <a:t>Objetivo: classificar cada recorte em uma das </a:t>
            </a:r>
            <a:r>
              <a:rPr b="1"/>
              <a:t>13 classes de cobertura urbana</a:t>
            </a:r>
          </a:p>
          <a:p>
            <a:pPr lvl="0"/>
            <a:r>
              <a:rPr/>
              <a:t>Dataset disponibiliza 4 modalidades: </a:t>
            </a:r>
            <a:r>
              <a:rPr b="1"/>
              <a:t>RGB dia</a:t>
            </a:r>
            <a:r>
              <a:rPr/>
              <a:t>, </a:t>
            </a:r>
            <a:r>
              <a:rPr b="1"/>
              <a:t>RGB noite</a:t>
            </a:r>
            <a:r>
              <a:rPr/>
              <a:t>, </a:t>
            </a:r>
            <a:r>
              <a:rPr b="1"/>
              <a:t>TIR dia</a:t>
            </a:r>
            <a:r>
              <a:rPr/>
              <a:t>, </a:t>
            </a:r>
            <a:r>
              <a:rPr b="1"/>
              <a:t>TIR noite</a:t>
            </a:r>
          </a:p>
          <a:p>
            <a:pPr lvl="0"/>
            <a:r>
              <a:rPr/>
              <a:t>Este trabalho utiliza somente as imagens </a:t>
            </a:r>
            <a:r>
              <a:rPr b="1"/>
              <a:t>RGB</a:t>
            </a:r>
          </a:p>
          <a:p>
            <a:pPr lvl="0"/>
            <a:r>
              <a:rPr/>
              <a:t>As imagens já vinham </a:t>
            </a:r>
            <a:r>
              <a:rPr b="1"/>
              <a:t>pré-rotuladas</a:t>
            </a:r>
            <a:r>
              <a:rPr/>
              <a:t> pelo nome do arquivo</a:t>
            </a:r>
          </a:p>
          <a:p>
            <a:pPr lvl="0" indent="0" marL="0">
              <a:buNone/>
            </a:pPr>
            <a:r>
              <a:rPr/>
              <a:t>Exemplo: </a:t>
            </a:r>
            <a:r>
              <a:rPr>
                <a:latin typeface="Courier"/>
              </a:rPr>
              <a:t>C10_2023_06_M_01_RGB.tiff</a:t>
            </a:r>
            <a:r>
              <a:rPr/>
              <a:t> → classe </a:t>
            </a:r>
            <a:r>
              <a:rPr b="1"/>
              <a:t>C10 (Piscina)</a:t>
            </a:r>
            <a:r>
              <a:rPr/>
              <a:t>, junho 2023, manhã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As 13 Classes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4038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Descrição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Vegetação Arbórea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Vegetação Rasteira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Solo Exposto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Pavimento Asfáltico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Solo Estabilizado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Telhado Cerâmico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Telhado de Fibrocimento</a:t>
                      </a:r>
                    </a:p>
                  </a:txBody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48200" y="1193800"/>
          <a:ext cx="4038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Descrição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Telhado Metálico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Placa Fotovoltaica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Piscina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C11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Pedra Sabão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Caixa D’água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C13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Veículos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Amostra Balanceada</a:t>
            </a:r>
          </a:p>
        </p:txBody>
      </p:sp>
      <p:pic>
        <p:nvPicPr>
          <p:cNvPr descr="apresentacao_svm_rgb_files/figure-pptx/dataset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81100" y="1193800"/>
            <a:ext cx="678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Metodologia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Pipeline de Classificação</a:t>
            </a:r>
          </a:p>
        </p:txBody>
      </p:sp>
      <p:pic>
        <p:nvPicPr>
          <p:cNvPr descr="apresentacao_svm_rgb_files/figure-pptx/pipeline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422400"/>
            <a:ext cx="8229600" cy="2921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Transfer Learning — MobileNetV2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O que é transfer learning?</a:t>
            </a:r>
          </a:p>
          <a:p>
            <a:pPr lvl="0" indent="0" marL="0">
              <a:buNone/>
            </a:pPr>
            <a:r>
              <a:rPr/>
              <a:t>A rede MobileNetV2 foi treinada no </a:t>
            </a:r>
            <a:r>
              <a:rPr b="1"/>
              <a:t>ImageNet</a:t>
            </a:r>
            <a:r>
              <a:rPr/>
              <a:t> (1,2 milhão de imagens, 1000 categorias). Reutilizamos essa rede como </a:t>
            </a:r>
            <a:r>
              <a:rPr b="1"/>
              <a:t>extrator de atributos</a:t>
            </a:r>
            <a:r>
              <a:rPr/>
              <a:t>, sem retreiná-la.</a:t>
            </a:r>
          </a:p>
          <a:p>
            <a:pPr lvl="0"/>
            <a:r>
              <a:rPr/>
              <a:t>Imagem redimensionada para </a:t>
            </a:r>
            <a:r>
              <a:rPr b="1"/>
              <a:t>224 × 224 px</a:t>
            </a:r>
          </a:p>
          <a:p>
            <a:pPr lvl="0"/>
            <a:r>
              <a:rPr/>
              <a:t>Camada de classificação removida</a:t>
            </a:r>
          </a:p>
          <a:p>
            <a:pPr lvl="0"/>
            <a:r>
              <a:rPr/>
              <a:t>Saída: </a:t>
            </a:r>
            <a:r>
              <a:rPr b="1"/>
              <a:t>vetor de 1280 valores</a:t>
            </a:r>
            <a:r>
              <a:rPr/>
              <a:t> por imagem</a:t>
            </a:r>
          </a:p>
          <a:p>
            <a:pPr lvl="0"/>
            <a:r>
              <a:rPr/>
              <a:t>Cada valor representa um padrão visual aprendido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48200" y="1193800"/>
          <a:ext cx="4038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Tradicional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Transfer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Nº features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~60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 b="1"/>
                        <a:t>1280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Origem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Manual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CNN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Treinamento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Não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Pré-treinado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Padrões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Cor/textura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Alto nível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Código — Carregando o Modelo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4758AB"/>
                </a:solidFill>
                <a:latin typeface="Courier"/>
              </a:rPr>
              <a:t>library</a:t>
            </a:r>
            <a:r>
              <a:rPr>
                <a:solidFill>
                  <a:srgbClr val="003B4F"/>
                </a:solidFill>
                <a:latin typeface="Courier"/>
              </a:rPr>
              <a:t>(keras3)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Carregar MobileNetV2 sem a camada de classificação</a:t>
            </a:r>
            <a:br/>
            <a:r>
              <a:rPr>
                <a:solidFill>
                  <a:srgbClr val="003B4F"/>
                </a:solidFill>
                <a:latin typeface="Courier"/>
              </a:rPr>
              <a:t>modelo_base &lt;- </a:t>
            </a:r>
            <a:r>
              <a:rPr>
                <a:solidFill>
                  <a:srgbClr val="4758AB"/>
                </a:solidFill>
                <a:latin typeface="Courier"/>
              </a:rPr>
              <a:t>application_mobilenet_v2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657422"/>
                </a:solidFill>
                <a:latin typeface="Courier"/>
              </a:rPr>
              <a:t>include_top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8F5902"/>
                </a:solidFill>
                <a:latin typeface="Courier"/>
              </a:rPr>
              <a:t>FALSE</a:t>
            </a:r>
            <a:r>
              <a:rPr>
                <a:solidFill>
                  <a:srgbClr val="003B4F"/>
                </a:solidFill>
                <a:latin typeface="Courier"/>
              </a:rPr>
              <a:t>,      </a:t>
            </a:r>
            <a:r>
              <a:rPr>
                <a:solidFill>
                  <a:srgbClr val="5E5E5E"/>
                </a:solidFill>
                <a:latin typeface="Courier"/>
              </a:rPr>
              <a:t># remove a camada final de 1000 classes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657422"/>
                </a:solidFill>
                <a:latin typeface="Courier"/>
              </a:rPr>
              <a:t>weights    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"imagenet"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5E5E5E"/>
                </a:solidFill>
                <a:latin typeface="Courier"/>
              </a:rPr>
              <a:t># pesos pré-treinados no ImageNet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657422"/>
                </a:solidFill>
                <a:latin typeface="Courier"/>
              </a:rPr>
              <a:t>pooling    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"avg"</a:t>
            </a:r>
            <a:r>
              <a:rPr>
                <a:solidFill>
                  <a:srgbClr val="003B4F"/>
                </a:solidFill>
                <a:latin typeface="Courier"/>
              </a:rPr>
              <a:t>,      </a:t>
            </a:r>
            <a:r>
              <a:rPr>
                <a:solidFill>
                  <a:srgbClr val="5E5E5E"/>
                </a:solidFill>
                <a:latin typeface="Courier"/>
              </a:rPr>
              <a:t># GlobalAveragePooling → vetor 1D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657422"/>
                </a:solidFill>
                <a:latin typeface="Courier"/>
              </a:rPr>
              <a:t>input_shape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224</a:t>
            </a:r>
            <a:r>
              <a:rPr>
                <a:solidFill>
                  <a:srgbClr val="003B4F"/>
                </a:solidFill>
                <a:latin typeface="Courier"/>
              </a:rPr>
              <a:t>L, </a:t>
            </a:r>
            <a:r>
              <a:rPr>
                <a:solidFill>
                  <a:srgbClr val="AD0000"/>
                </a:solidFill>
                <a:latin typeface="Courier"/>
              </a:rPr>
              <a:t>3</a:t>
            </a:r>
            <a:r>
              <a:rPr>
                <a:solidFill>
                  <a:srgbClr val="003B4F"/>
                </a:solidFill>
                <a:latin typeface="Courier"/>
              </a:rPr>
              <a:t>L)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)</a:t>
            </a:r>
            <a:br/>
            <a:r>
              <a:rPr>
                <a:solidFill>
                  <a:srgbClr val="5E5E5E"/>
                </a:solidFill>
                <a:latin typeface="Courier"/>
              </a:rPr>
              <a:t># Saída: vetor de 1280 atributos por imagem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Classificacao de Imagens RGB com SVM</dc:title>
  <dc:creator>1T Generoso; 1T João Marcos; 1T Vitor Cesa</dc:creator>
  <cp:keywords/>
  <dcterms:created xsi:type="dcterms:W3CDTF">2026-05-25T19:16:30Z</dcterms:created>
  <dcterms:modified xsi:type="dcterms:W3CDTF">2026-05-25T19:16:30Z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ngines">
    <vt:lpwstr/>
  </property>
  <property fmtid="{D5CDD505-2E9C-101B-9397-08002B2CF9AE}" pid="6" name="execute">
    <vt:lpwstr/>
  </property>
  <property fmtid="{D5CDD505-2E9C-101B-9397-08002B2CF9AE}" pid="7" name="header-includes">
    <vt:lpwstr/>
  </property>
  <property fmtid="{D5CDD505-2E9C-101B-9397-08002B2CF9AE}" pid="8" name="include-after">
    <vt:lpwstr/>
  </property>
  <property fmtid="{D5CDD505-2E9C-101B-9397-08002B2CF9AE}" pid="9" name="include-before">
    <vt:lpwstr/>
  </property>
  <property fmtid="{D5CDD505-2E9C-101B-9397-08002B2CF9AE}" pid="10" name="labels">
    <vt:lpwstr/>
  </property>
  <property fmtid="{D5CDD505-2E9C-101B-9397-08002B2CF9AE}" pid="11" name="subtitle">
    <vt:lpwstr>CEAO-802 — Metodos de Analise de Dados</vt:lpwstr>
  </property>
  <property fmtid="{D5CDD505-2E9C-101B-9397-08002B2CF9AE}" pid="12" name="toc-title">
    <vt:lpwstr>Table of contents</vt:lpwstr>
  </property>
</Properties>
</file>