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87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33946-83C7-4D04-9458-2C3057696694}" type="datetimeFigureOut">
              <a:rPr lang="pt-BR" smtClean="0"/>
              <a:t>27/05/2026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EB477-634A-4EFE-9671-BD7431462D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461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3ECA0-507D-4AEE-980A-226F4C54C9BD}" type="datetime1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171B-E494-44A8-99F8-37ECD603A6FD}" type="datetime1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5C75-E54A-47DF-AD81-6E19F143ADB1}" type="datetime1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3545-E234-459C-B473-3A1E3DDADB02}" type="datetime1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1CA9-6F08-4A9F-AEFB-3633794EA614}" type="datetime1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544C-DC5D-42AE-A793-B289083704B4}" type="datetime1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7C0DE-77EB-46A8-9E7D-9296843F5F0C}" type="datetime1">
              <a:rPr lang="en-US" smtClean="0"/>
              <a:t>5/27/2026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77B8A-958E-4211-AB86-644E6DCFB858}" type="datetime1">
              <a:rPr lang="en-US" smtClean="0"/>
              <a:t>5/27/2026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0383-F5C0-46F0-8EAF-2E3A689687D8}" type="datetime1">
              <a:rPr lang="en-US" smtClean="0"/>
              <a:t>5/27/2026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D23A-0B7A-4960-84F3-AFB2E74A09BB}" type="datetime1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8688A-AE4F-43D8-8926-F7D88FEE2D01}" type="datetime1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88D35-AFA0-4861-92DC-58F1D899F689}" type="datetime1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74062" y="64928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3" Type="http://schemas.openxmlformats.org/officeDocument/2006/relationships/image" Target="../media/image19.png"/><Relationship Id="rId21" Type="http://schemas.openxmlformats.org/officeDocument/2006/relationships/image" Target="../media/image146.png"/><Relationship Id="rId7" Type="http://schemas.openxmlformats.org/officeDocument/2006/relationships/image" Target="../media/image133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5" Type="http://schemas.openxmlformats.org/officeDocument/2006/relationships/image" Target="../media/image118.png"/><Relationship Id="rId2" Type="http://schemas.openxmlformats.org/officeDocument/2006/relationships/image" Target="../media/image18.png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11" Type="http://schemas.openxmlformats.org/officeDocument/2006/relationships/image" Target="../media/image136.png"/><Relationship Id="rId24" Type="http://schemas.openxmlformats.org/officeDocument/2006/relationships/image" Target="../media/image149.png"/><Relationship Id="rId5" Type="http://schemas.openxmlformats.org/officeDocument/2006/relationships/image" Target="../media/image131.png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4" Type="http://schemas.openxmlformats.org/officeDocument/2006/relationships/image" Target="../media/image130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Relationship Id="rId22" Type="http://schemas.openxmlformats.org/officeDocument/2006/relationships/image" Target="../media/image1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9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17" Type="http://schemas.openxmlformats.org/officeDocument/2006/relationships/image" Target="../media/image86.png"/><Relationship Id="rId2" Type="http://schemas.openxmlformats.org/officeDocument/2006/relationships/image" Target="../media/image18.png"/><Relationship Id="rId16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18" Type="http://schemas.openxmlformats.org/officeDocument/2006/relationships/image" Target="../media/image86.png"/><Relationship Id="rId3" Type="http://schemas.openxmlformats.org/officeDocument/2006/relationships/image" Target="../media/image19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17" Type="http://schemas.openxmlformats.org/officeDocument/2006/relationships/image" Target="../media/image176.png"/><Relationship Id="rId2" Type="http://schemas.openxmlformats.org/officeDocument/2006/relationships/image" Target="../media/image18.png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81.png"/><Relationship Id="rId3" Type="http://schemas.openxmlformats.org/officeDocument/2006/relationships/image" Target="../media/image19.png"/><Relationship Id="rId7" Type="http://schemas.openxmlformats.org/officeDocument/2006/relationships/image" Target="../media/image177.png"/><Relationship Id="rId12" Type="http://schemas.openxmlformats.org/officeDocument/2006/relationships/image" Target="../media/image180.png"/><Relationship Id="rId2" Type="http://schemas.openxmlformats.org/officeDocument/2006/relationships/image" Target="../media/image18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11" Type="http://schemas.openxmlformats.org/officeDocument/2006/relationships/image" Target="../media/image179.png"/><Relationship Id="rId5" Type="http://schemas.openxmlformats.org/officeDocument/2006/relationships/image" Target="../media/image151.png"/><Relationship Id="rId15" Type="http://schemas.openxmlformats.org/officeDocument/2006/relationships/image" Target="../media/image183.png"/><Relationship Id="rId10" Type="http://schemas.openxmlformats.org/officeDocument/2006/relationships/image" Target="../media/image157.png"/><Relationship Id="rId4" Type="http://schemas.openxmlformats.org/officeDocument/2006/relationships/image" Target="../media/image150.png"/><Relationship Id="rId9" Type="http://schemas.openxmlformats.org/officeDocument/2006/relationships/image" Target="../media/image178.png"/><Relationship Id="rId14" Type="http://schemas.openxmlformats.org/officeDocument/2006/relationships/image" Target="../media/image1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1.png"/><Relationship Id="rId3" Type="http://schemas.openxmlformats.org/officeDocument/2006/relationships/image" Target="../media/image19.png"/><Relationship Id="rId7" Type="http://schemas.openxmlformats.org/officeDocument/2006/relationships/image" Target="../media/image186.png"/><Relationship Id="rId12" Type="http://schemas.openxmlformats.org/officeDocument/2006/relationships/image" Target="../media/image190.png"/><Relationship Id="rId2" Type="http://schemas.openxmlformats.org/officeDocument/2006/relationships/image" Target="../media/image18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11" Type="http://schemas.openxmlformats.org/officeDocument/2006/relationships/image" Target="../media/image189.png"/><Relationship Id="rId5" Type="http://schemas.openxmlformats.org/officeDocument/2006/relationships/image" Target="../media/image184.png"/><Relationship Id="rId15" Type="http://schemas.openxmlformats.org/officeDocument/2006/relationships/image" Target="../media/image193.png"/><Relationship Id="rId10" Type="http://schemas.openxmlformats.org/officeDocument/2006/relationships/image" Target="../media/image188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9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99.png"/><Relationship Id="rId3" Type="http://schemas.openxmlformats.org/officeDocument/2006/relationships/image" Target="../media/image19.png"/><Relationship Id="rId7" Type="http://schemas.openxmlformats.org/officeDocument/2006/relationships/image" Target="../media/image187.png"/><Relationship Id="rId12" Type="http://schemas.openxmlformats.org/officeDocument/2006/relationships/image" Target="../media/image19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11" Type="http://schemas.openxmlformats.org/officeDocument/2006/relationships/image" Target="../media/image197.png"/><Relationship Id="rId5" Type="http://schemas.openxmlformats.org/officeDocument/2006/relationships/image" Target="../media/image194.png"/><Relationship Id="rId15" Type="http://schemas.openxmlformats.org/officeDocument/2006/relationships/image" Target="../media/image86.png"/><Relationship Id="rId10" Type="http://schemas.openxmlformats.org/officeDocument/2006/relationships/image" Target="../media/image192.png"/><Relationship Id="rId4" Type="http://schemas.openxmlformats.org/officeDocument/2006/relationships/image" Target="../media/image163.png"/><Relationship Id="rId9" Type="http://schemas.openxmlformats.org/officeDocument/2006/relationships/image" Target="../media/image196.png"/><Relationship Id="rId14" Type="http://schemas.openxmlformats.org/officeDocument/2006/relationships/image" Target="../media/image2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openxmlformats.org/officeDocument/2006/relationships/image" Target="../media/image208.png"/><Relationship Id="rId3" Type="http://schemas.openxmlformats.org/officeDocument/2006/relationships/image" Target="../media/image19.png"/><Relationship Id="rId7" Type="http://schemas.openxmlformats.org/officeDocument/2006/relationships/image" Target="../media/image203.png"/><Relationship Id="rId12" Type="http://schemas.openxmlformats.org/officeDocument/2006/relationships/image" Target="../media/image207.png"/><Relationship Id="rId2" Type="http://schemas.openxmlformats.org/officeDocument/2006/relationships/image" Target="../media/image18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11" Type="http://schemas.openxmlformats.org/officeDocument/2006/relationships/image" Target="../media/image206.png"/><Relationship Id="rId5" Type="http://schemas.openxmlformats.org/officeDocument/2006/relationships/image" Target="../media/image201.png"/><Relationship Id="rId15" Type="http://schemas.openxmlformats.org/officeDocument/2006/relationships/image" Target="../media/image210.png"/><Relationship Id="rId10" Type="http://schemas.openxmlformats.org/officeDocument/2006/relationships/image" Target="../media/image189.png"/><Relationship Id="rId4" Type="http://schemas.openxmlformats.org/officeDocument/2006/relationships/image" Target="../media/image163.png"/><Relationship Id="rId9" Type="http://schemas.openxmlformats.org/officeDocument/2006/relationships/image" Target="../media/image205.png"/><Relationship Id="rId14" Type="http://schemas.openxmlformats.org/officeDocument/2006/relationships/image" Target="../media/image20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19.png"/><Relationship Id="rId7" Type="http://schemas.openxmlformats.org/officeDocument/2006/relationships/image" Target="../media/image214.png"/><Relationship Id="rId12" Type="http://schemas.openxmlformats.org/officeDocument/2006/relationships/image" Target="../media/image8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0" Type="http://schemas.openxmlformats.org/officeDocument/2006/relationships/image" Target="../media/image217.png"/><Relationship Id="rId4" Type="http://schemas.openxmlformats.org/officeDocument/2006/relationships/image" Target="../media/image211.png"/><Relationship Id="rId9" Type="http://schemas.openxmlformats.org/officeDocument/2006/relationships/image" Target="../media/image2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19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18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3" Type="http://schemas.openxmlformats.org/officeDocument/2006/relationships/image" Target="../media/image19.png"/><Relationship Id="rId7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52.png"/><Relationship Id="rId4" Type="http://schemas.openxmlformats.org/officeDocument/2006/relationships/image" Target="../media/image35.png"/><Relationship Id="rId9" Type="http://schemas.openxmlformats.org/officeDocument/2006/relationships/image" Target="../media/image5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19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18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19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19.png"/><Relationship Id="rId21" Type="http://schemas.openxmlformats.org/officeDocument/2006/relationships/image" Target="../media/image103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image" Target="../media/image18.png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24" Type="http://schemas.openxmlformats.org/officeDocument/2006/relationships/image" Target="../media/image106.png"/><Relationship Id="rId5" Type="http://schemas.openxmlformats.org/officeDocument/2006/relationships/image" Target="../media/image86.pn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7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Relationship Id="rId22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9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19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image" Target="../media/image18.pn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286000" cy="2286000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571500"/>
            <a:ext cx="1905000" cy="1905000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" y="5886450"/>
            <a:ext cx="762000" cy="28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" y="4638675"/>
            <a:ext cx="7410896" cy="4191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3450"/>
              </a:lnSpc>
              <a:spcBef>
                <a:spcPts val="0"/>
              </a:spcBef>
              <a:spcAft>
                <a:spcPts val="0"/>
              </a:spcAft>
            </a:pPr>
            <a:r>
              <a:rPr sz="3000" b="1" i="0">
                <a:solidFill>
                  <a:srgbClr val="FFFFFF"/>
                </a:solidFill>
                <a:latin typeface="Verdana"/>
              </a:rPr>
              <a:t>Classificação de Imagens RGB com SVM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500" y="5200650"/>
            <a:ext cx="5533416" cy="4095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710"/>
              </a:lnSpc>
              <a:spcBef>
                <a:spcPts val="0"/>
              </a:spcBef>
              <a:spcAft>
                <a:spcPts val="0"/>
              </a:spcAft>
            </a:pPr>
            <a:r>
              <a:rPr sz="1425" b="0" i="0">
                <a:solidFill>
                  <a:srgbClr val="BBD2E9"/>
                </a:solidFill>
                <a:latin typeface="Segoe UI"/>
              </a:rPr>
              <a:t>Support Vector Machine aplicado a imagens aéreas coletadas por drone sobre Guaratinguetá (SP)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500" y="6191250"/>
            <a:ext cx="593824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52"/>
              </a:lnSpc>
              <a:spcBef>
                <a:spcPts val="0"/>
              </a:spcBef>
              <a:spcAft>
                <a:spcPts val="0"/>
              </a:spcAft>
            </a:pPr>
            <a:r>
              <a:rPr sz="960" b="1" i="0">
                <a:solidFill>
                  <a:srgbClr val="BBD2E9">
                    <a:alpha val="70000"/>
                  </a:srgbClr>
                </a:solidFill>
                <a:latin typeface="Segoe UI"/>
              </a:rPr>
              <a:t>AUTORES</a:t>
            </a:r>
          </a:p>
        </p:txBody>
      </p:sp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" y="4200525"/>
            <a:ext cx="3305175" cy="257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2950" y="4257675"/>
            <a:ext cx="3007369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224"/>
              </a:lnSpc>
              <a:spcBef>
                <a:spcPts val="0"/>
              </a:spcBef>
              <a:spcAft>
                <a:spcPts val="0"/>
              </a:spcAft>
            </a:pPr>
            <a:r>
              <a:rPr sz="1019" b="1" i="0">
                <a:solidFill>
                  <a:srgbClr val="BBD2E9"/>
                </a:solidFill>
                <a:latin typeface="Segoe UI"/>
              </a:rPr>
              <a:t>CEAO-802  ·  MÉTODOS DE ANÁLISE DE DADOS</a:t>
            </a:r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2024" y="6124575"/>
            <a:ext cx="1257300" cy="276225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4899" y="6201667"/>
            <a:ext cx="106709" cy="1218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57808" y="6191250"/>
            <a:ext cx="791616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224"/>
              </a:lnSpc>
              <a:spcBef>
                <a:spcPts val="0"/>
              </a:spcBef>
              <a:spcAft>
                <a:spcPts val="0"/>
              </a:spcAft>
            </a:pPr>
            <a:r>
              <a:rPr sz="1019" b="1" i="0">
                <a:solidFill>
                  <a:srgbClr val="FFFFFF"/>
                </a:solidFill>
                <a:latin typeface="Segoe UI"/>
              </a:rPr>
              <a:t>1T Generoso</a:t>
            </a:r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9000" y="6124575"/>
            <a:ext cx="1438275" cy="276225"/>
          </a:xfrm>
          <a:prstGeom prst="rect">
            <a:avLst/>
          </a:prstGeom>
        </p:spPr>
      </p:pic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1875" y="6201667"/>
            <a:ext cx="106709" cy="1218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84785" y="6191250"/>
            <a:ext cx="978693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224"/>
              </a:lnSpc>
              <a:spcBef>
                <a:spcPts val="0"/>
              </a:spcBef>
              <a:spcAft>
                <a:spcPts val="0"/>
              </a:spcAft>
            </a:pPr>
            <a:r>
              <a:rPr sz="1019" b="1" i="0">
                <a:solidFill>
                  <a:srgbClr val="FFFFFF"/>
                </a:solidFill>
                <a:latin typeface="Segoe UI"/>
              </a:rPr>
              <a:t>1T João Marcos</a:t>
            </a:r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73054" y="6124575"/>
            <a:ext cx="1285875" cy="276225"/>
          </a:xfrm>
          <a:prstGeom prst="rect">
            <a:avLst/>
          </a:prstGeom>
        </p:spPr>
      </p:pic>
      <p:pic>
        <p:nvPicPr>
          <p:cNvPr id="20" name="Picture 19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5929" y="6201667"/>
            <a:ext cx="106709" cy="12189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98839" y="6191250"/>
            <a:ext cx="825251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224"/>
              </a:lnSpc>
              <a:spcBef>
                <a:spcPts val="0"/>
              </a:spcBef>
              <a:spcAft>
                <a:spcPts val="0"/>
              </a:spcAft>
            </a:pPr>
            <a:r>
              <a:rPr sz="1019" b="1" i="0">
                <a:solidFill>
                  <a:srgbClr val="FFFFFF"/>
                </a:solidFill>
                <a:latin typeface="Segoe UI"/>
              </a:rPr>
              <a:t>1T Vitor Cesa</a:t>
            </a:r>
          </a:p>
        </p:txBody>
      </p:sp>
      <p:pic>
        <p:nvPicPr>
          <p:cNvPr id="22" name="Picture 21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47625"/>
          </a:xfrm>
          <a:prstGeom prst="rect">
            <a:avLst/>
          </a:prstGeom>
        </p:spPr>
      </p:pic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6810375"/>
            <a:ext cx="12192000" cy="47625"/>
          </a:xfrm>
          <a:prstGeom prst="rect">
            <a:avLst/>
          </a:prstGeom>
        </p:spPr>
      </p:pic>
      <p:pic>
        <p:nvPicPr>
          <p:cNvPr id="24" name="Picture 23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19468" y="304800"/>
            <a:ext cx="2605832" cy="323850"/>
          </a:xfrm>
          <a:prstGeom prst="rect">
            <a:avLst/>
          </a:prstGeom>
        </p:spPr>
      </p:pic>
      <p:pic>
        <p:nvPicPr>
          <p:cNvPr id="25" name="Picture 24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81393" y="390525"/>
            <a:ext cx="190500" cy="152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767143" y="400050"/>
            <a:ext cx="1881931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080"/>
              </a:lnSpc>
              <a:spcBef>
                <a:spcPts val="0"/>
              </a:spcBef>
              <a:spcAft>
                <a:spcPts val="0"/>
              </a:spcAft>
            </a:pPr>
            <a:r>
              <a:rPr sz="900" b="1" i="0">
                <a:solidFill>
                  <a:srgbClr val="FFFFFF"/>
                </a:solidFill>
                <a:latin typeface="Verdana"/>
              </a:rPr>
              <a:t>CEAO — ANÁLISE OPERACIONAL</a:t>
            </a:r>
          </a:p>
        </p:txBody>
      </p:sp>
      <p:sp>
        <p:nvSpPr>
          <p:cNvPr id="27" name="Espaço Reservado para Número de Slide 26">
            <a:extLst>
              <a:ext uri="{FF2B5EF4-FFF2-40B4-BE49-F238E27FC236}">
                <a16:creationId xmlns:a16="http://schemas.microsoft.com/office/drawing/2014/main" id="{F0A386CA-7815-8C9C-B893-5B4229FB9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0" y="4000500"/>
            <a:ext cx="3238500" cy="2857500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1905000" cy="2476500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7276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213270"/>
            <a:ext cx="4354562" cy="4191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sz="3000" b="1" i="0">
                <a:solidFill>
                  <a:srgbClr val="004578"/>
                </a:solidFill>
                <a:latin typeface="Verdana"/>
              </a:rPr>
              <a:t>Os 5 Modelos Avaliados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F1771BD-E08A-40CF-5199-7FDE961327B5}"/>
              </a:ext>
            </a:extLst>
          </p:cNvPr>
          <p:cNvGrpSpPr/>
          <p:nvPr/>
        </p:nvGrpSpPr>
        <p:grpSpPr>
          <a:xfrm>
            <a:off x="381000" y="2189857"/>
            <a:ext cx="3705225" cy="1315343"/>
            <a:chOff x="381000" y="2189857"/>
            <a:chExt cx="3705225" cy="1315343"/>
          </a:xfrm>
        </p:grpSpPr>
        <p:pic>
          <p:nvPicPr>
            <p:cNvPr id="9" name="Picture 8" descr="imag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2189857"/>
              <a:ext cx="3705225" cy="1314450"/>
            </a:xfrm>
            <a:prstGeom prst="rect">
              <a:avLst/>
            </a:prstGeom>
          </p:spPr>
        </p:pic>
        <p:pic>
          <p:nvPicPr>
            <p:cNvPr id="10" name="Picture 9" descr="image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695" y="2351782"/>
              <a:ext cx="304800" cy="304800"/>
            </a:xfrm>
            <a:prstGeom prst="rect">
              <a:avLst/>
            </a:prstGeom>
          </p:spPr>
        </p:pic>
        <p:pic>
          <p:nvPicPr>
            <p:cNvPr id="11" name="Picture 10" descr="image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695" y="2740372"/>
              <a:ext cx="1143000" cy="228600"/>
            </a:xfrm>
            <a:prstGeom prst="rect">
              <a:avLst/>
            </a:prstGeom>
          </p:spPr>
        </p:pic>
        <p:pic>
          <p:nvPicPr>
            <p:cNvPr id="12" name="Picture 11" descr="image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54832" y="2740372"/>
              <a:ext cx="676275" cy="228600"/>
            </a:xfrm>
            <a:prstGeom prst="rect">
              <a:avLst/>
            </a:prstGeom>
          </p:spPr>
        </p:pic>
        <p:pic>
          <p:nvPicPr>
            <p:cNvPr id="13" name="Picture 12" descr="image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9466" y="2412652"/>
              <a:ext cx="159990" cy="18290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82079" y="2426047"/>
              <a:ext cx="72032" cy="14287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5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19" b="1" i="0">
                  <a:solidFill>
                    <a:srgbClr val="FFFFFF"/>
                  </a:solidFill>
                  <a:latin typeface="Verdana"/>
                </a:rPr>
                <a:t>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28427" y="2423666"/>
              <a:ext cx="730299" cy="1524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56" b="1" i="0">
                  <a:solidFill>
                    <a:srgbClr val="004578"/>
                  </a:solidFill>
                  <a:latin typeface="Verdana"/>
                </a:rPr>
                <a:t>SVM Linear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3681" y="2791717"/>
              <a:ext cx="987474" cy="12382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9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64" b="1" i="0">
                  <a:solidFill>
                    <a:srgbClr val="004578"/>
                  </a:solidFill>
                  <a:latin typeface="Courier New"/>
                </a:rPr>
                <a:t>kernel = Linear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32818" y="2791717"/>
              <a:ext cx="526702" cy="12382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9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64" b="1" i="0">
                  <a:solidFill>
                    <a:srgbClr val="004578"/>
                  </a:solidFill>
                  <a:latin typeface="Courier New"/>
                </a:rPr>
                <a:t>cost = 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5695" y="3039814"/>
              <a:ext cx="3243121" cy="345560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l">
                <a:lnSpc>
                  <a:spcPts val="131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936" b="0" i="0">
                  <a:solidFill>
                    <a:srgbClr val="2B2B2B"/>
                  </a:solidFill>
                  <a:latin typeface="Segoe UI"/>
                </a:rPr>
                <a:t>Hiperplano linear separa as classes com margem máxima. Baseline simples e interpretável para comparação.</a:t>
              </a:r>
            </a:p>
          </p:txBody>
        </p:sp>
        <p:pic>
          <p:nvPicPr>
            <p:cNvPr id="19" name="Picture 18" descr="image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0525" y="2200275"/>
              <a:ext cx="38100" cy="1304925"/>
            </a:xfrm>
            <a:prstGeom prst="rect">
              <a:avLst/>
            </a:prstGeom>
          </p:spPr>
        </p:pic>
      </p:grp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0F4E3BFE-26CA-7799-D5EA-4F311439D095}"/>
              </a:ext>
            </a:extLst>
          </p:cNvPr>
          <p:cNvGrpSpPr/>
          <p:nvPr/>
        </p:nvGrpSpPr>
        <p:grpSpPr>
          <a:xfrm>
            <a:off x="4241750" y="2189857"/>
            <a:ext cx="3705225" cy="1315343"/>
            <a:chOff x="4241750" y="2189857"/>
            <a:chExt cx="3705225" cy="1315343"/>
          </a:xfrm>
        </p:grpSpPr>
        <p:pic>
          <p:nvPicPr>
            <p:cNvPr id="20" name="Picture 19" descr="imag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1750" y="2189857"/>
              <a:ext cx="3705225" cy="1314450"/>
            </a:xfrm>
            <a:prstGeom prst="rect">
              <a:avLst/>
            </a:prstGeom>
          </p:spPr>
        </p:pic>
        <p:pic>
          <p:nvPicPr>
            <p:cNvPr id="21" name="Picture 20" descr="image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26446" y="2351782"/>
              <a:ext cx="304800" cy="304800"/>
            </a:xfrm>
            <a:prstGeom prst="rect">
              <a:avLst/>
            </a:prstGeom>
          </p:spPr>
        </p:pic>
        <p:pic>
          <p:nvPicPr>
            <p:cNvPr id="22" name="Picture 21" descr="image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26446" y="2740372"/>
              <a:ext cx="942975" cy="228600"/>
            </a:xfrm>
            <a:prstGeom prst="rect">
              <a:avLst/>
            </a:prstGeom>
          </p:spPr>
        </p:pic>
        <p:pic>
          <p:nvPicPr>
            <p:cNvPr id="23" name="Picture 22" descr="image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418087" y="2740372"/>
              <a:ext cx="742950" cy="228600"/>
            </a:xfrm>
            <a:prstGeom prst="rect">
              <a:avLst/>
            </a:prstGeom>
          </p:spPr>
        </p:pic>
        <p:pic>
          <p:nvPicPr>
            <p:cNvPr id="24" name="Picture 23" descr="image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12234" y="2740372"/>
              <a:ext cx="942975" cy="228600"/>
            </a:xfrm>
            <a:prstGeom prst="rect">
              <a:avLst/>
            </a:prstGeom>
          </p:spPr>
        </p:pic>
        <p:pic>
          <p:nvPicPr>
            <p:cNvPr id="25" name="Picture 24" descr="image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30216" y="2412652"/>
              <a:ext cx="182760" cy="18290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542829" y="2426047"/>
              <a:ext cx="72032" cy="14287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5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19" b="1" i="0">
                  <a:solidFill>
                    <a:srgbClr val="FFFFFF"/>
                  </a:solidFill>
                  <a:latin typeface="Verdana"/>
                </a:rPr>
                <a:t>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11948" y="2423666"/>
              <a:ext cx="730299" cy="1524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56" b="1" i="0">
                  <a:solidFill>
                    <a:srgbClr val="004578"/>
                  </a:solidFill>
                  <a:latin typeface="Verdana"/>
                </a:rPr>
                <a:t>SVM Radial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04432" y="2791717"/>
              <a:ext cx="789979" cy="12382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9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64" b="1" i="0">
                  <a:solidFill>
                    <a:srgbClr val="004578"/>
                  </a:solidFill>
                  <a:latin typeface="Courier New"/>
                </a:rPr>
                <a:t>kernel = RBF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96073" y="2791717"/>
              <a:ext cx="592484" cy="12382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9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64" b="1" i="0">
                  <a:solidFill>
                    <a:srgbClr val="004578"/>
                  </a:solidFill>
                  <a:latin typeface="Courier New"/>
                </a:rPr>
                <a:t>cost = 10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90220" y="2791717"/>
              <a:ext cx="789979" cy="12382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9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64" b="1" i="0">
                  <a:solidFill>
                    <a:srgbClr val="004578"/>
                  </a:solidFill>
                  <a:latin typeface="Courier New"/>
                </a:rPr>
                <a:t>gamma = 0.01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426446" y="3039814"/>
              <a:ext cx="3236223" cy="312675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l">
                <a:lnSpc>
                  <a:spcPts val="131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936" b="0" i="0">
                  <a:solidFill>
                    <a:srgbClr val="2B2B2B"/>
                  </a:solidFill>
                  <a:latin typeface="Segoe UI"/>
                </a:rPr>
                <a:t>Kernel RBF permite fronteiras não-lineares via kernel trick. Parâmetros definidos manualmente.</a:t>
              </a:r>
            </a:p>
          </p:txBody>
        </p:sp>
        <p:pic>
          <p:nvPicPr>
            <p:cNvPr id="32" name="Picture 31" descr="image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48150" y="2200275"/>
              <a:ext cx="38100" cy="1304925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6CFDF705-84F6-C4E1-8EF7-D5BA1860EAF4}"/>
              </a:ext>
            </a:extLst>
          </p:cNvPr>
          <p:cNvGrpSpPr/>
          <p:nvPr/>
        </p:nvGrpSpPr>
        <p:grpSpPr>
          <a:xfrm>
            <a:off x="8102649" y="2189857"/>
            <a:ext cx="3705225" cy="1315343"/>
            <a:chOff x="8102649" y="2189857"/>
            <a:chExt cx="3705225" cy="1315343"/>
          </a:xfrm>
        </p:grpSpPr>
        <p:pic>
          <p:nvPicPr>
            <p:cNvPr id="33" name="Picture 32" descr="imag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2649" y="2189857"/>
              <a:ext cx="3705225" cy="1314450"/>
            </a:xfrm>
            <a:prstGeom prst="rect">
              <a:avLst/>
            </a:prstGeom>
          </p:spPr>
        </p:pic>
        <p:pic>
          <p:nvPicPr>
            <p:cNvPr id="34" name="Picture 33" descr="image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87345" y="2351782"/>
              <a:ext cx="304800" cy="304800"/>
            </a:xfrm>
            <a:prstGeom prst="rect">
              <a:avLst/>
            </a:prstGeom>
          </p:spPr>
        </p:pic>
        <p:pic>
          <p:nvPicPr>
            <p:cNvPr id="35" name="Picture 34" descr="image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87345" y="2740372"/>
              <a:ext cx="942975" cy="228600"/>
            </a:xfrm>
            <a:prstGeom prst="rect">
              <a:avLst/>
            </a:prstGeom>
          </p:spPr>
        </p:pic>
        <p:pic>
          <p:nvPicPr>
            <p:cNvPr id="36" name="Picture 35" descr="image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278987" y="2740372"/>
              <a:ext cx="876300" cy="228600"/>
            </a:xfrm>
            <a:prstGeom prst="rect">
              <a:avLst/>
            </a:prstGeom>
          </p:spPr>
        </p:pic>
        <p:pic>
          <p:nvPicPr>
            <p:cNvPr id="37" name="Picture 36" descr="image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691116" y="2412652"/>
              <a:ext cx="182760" cy="182909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8403728" y="2426047"/>
              <a:ext cx="72032" cy="14287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5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19" b="1" i="0">
                  <a:solidFill>
                    <a:srgbClr val="FFFFFF"/>
                  </a:solidFill>
                  <a:latin typeface="Verdana"/>
                </a:rPr>
                <a:t>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972847" y="2423666"/>
              <a:ext cx="1336178" cy="1524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56" b="1" i="0">
                  <a:solidFill>
                    <a:srgbClr val="004578"/>
                  </a:solidFill>
                  <a:latin typeface="Verdana"/>
                </a:rPr>
                <a:t>SVM Radial Ajustado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65331" y="2791717"/>
              <a:ext cx="789979" cy="12382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9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64" b="1" i="0">
                  <a:solidFill>
                    <a:srgbClr val="004578"/>
                  </a:solidFill>
                  <a:latin typeface="Courier New"/>
                </a:rPr>
                <a:t>kernel = RBF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356973" y="2791717"/>
              <a:ext cx="724048" cy="12382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9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64" b="1" i="0">
                  <a:solidFill>
                    <a:srgbClr val="004578"/>
                  </a:solidFill>
                  <a:latin typeface="Courier New"/>
                </a:rPr>
                <a:t>grid search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287345" y="3039814"/>
              <a:ext cx="3413276" cy="353835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l">
                <a:lnSpc>
                  <a:spcPts val="131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936" b="0" i="0">
                  <a:solidFill>
                    <a:srgbClr val="2B2B2B"/>
                  </a:solidFill>
                  <a:latin typeface="Segoe UI"/>
                </a:rPr>
                <a:t>Otimização automática de cost e gamma via busca em grade. Melhor configuração selecionada por validação cruzada.</a:t>
              </a:r>
            </a:p>
          </p:txBody>
        </p:sp>
        <p:pic>
          <p:nvPicPr>
            <p:cNvPr id="43" name="Picture 42" descr="image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15300" y="2200275"/>
              <a:ext cx="38100" cy="1304925"/>
            </a:xfrm>
            <a:prstGeom prst="rect">
              <a:avLst/>
            </a:prstGeom>
          </p:spPr>
        </p:pic>
      </p:grp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EDBFA960-9B75-4E29-6586-252E716954D9}"/>
              </a:ext>
            </a:extLst>
          </p:cNvPr>
          <p:cNvGrpSpPr/>
          <p:nvPr/>
        </p:nvGrpSpPr>
        <p:grpSpPr>
          <a:xfrm>
            <a:off x="1905000" y="3639145"/>
            <a:ext cx="4114800" cy="1314450"/>
            <a:chOff x="1905000" y="3639145"/>
            <a:chExt cx="4114800" cy="1314450"/>
          </a:xfrm>
        </p:grpSpPr>
        <p:pic>
          <p:nvPicPr>
            <p:cNvPr id="44" name="Picture 43" descr="image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905000" y="3639145"/>
              <a:ext cx="4114800" cy="1314450"/>
            </a:xfrm>
            <a:prstGeom prst="rect">
              <a:avLst/>
            </a:prstGeom>
          </p:spPr>
        </p:pic>
        <p:pic>
          <p:nvPicPr>
            <p:cNvPr id="45" name="Picture 44" descr="image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89695" y="3801070"/>
              <a:ext cx="304800" cy="304800"/>
            </a:xfrm>
            <a:prstGeom prst="rect">
              <a:avLst/>
            </a:prstGeom>
          </p:spPr>
        </p:pic>
        <p:pic>
          <p:nvPicPr>
            <p:cNvPr id="46" name="Picture 45" descr="image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089695" y="4189660"/>
              <a:ext cx="1400175" cy="228600"/>
            </a:xfrm>
            <a:prstGeom prst="rect">
              <a:avLst/>
            </a:prstGeom>
          </p:spPr>
        </p:pic>
        <p:pic>
          <p:nvPicPr>
            <p:cNvPr id="47" name="Picture 46" descr="image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42109" y="4189660"/>
              <a:ext cx="942975" cy="228600"/>
            </a:xfrm>
            <a:prstGeom prst="rect">
              <a:avLst/>
            </a:prstGeom>
          </p:spPr>
        </p:pic>
        <p:pic>
          <p:nvPicPr>
            <p:cNvPr id="48" name="Picture 47" descr="image.pn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493466" y="3861941"/>
              <a:ext cx="182760" cy="182909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2206079" y="3875335"/>
              <a:ext cx="72032" cy="14287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5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19" b="1" i="0">
                  <a:solidFill>
                    <a:srgbClr val="FFFFFF"/>
                  </a:solidFill>
                  <a:latin typeface="Verdana"/>
                </a:rPr>
                <a:t>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75198" y="3872954"/>
              <a:ext cx="1161305" cy="1524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56" b="1" i="0">
                  <a:solidFill>
                    <a:srgbClr val="004578"/>
                  </a:solidFill>
                  <a:latin typeface="Verdana"/>
                </a:rPr>
                <a:t>PCA + SVM Radial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167681" y="4241006"/>
              <a:ext cx="1250751" cy="12382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9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64" b="1" i="0">
                  <a:solidFill>
                    <a:srgbClr val="004578"/>
                  </a:solidFill>
                  <a:latin typeface="Courier New"/>
                </a:rPr>
                <a:t>PCA </a:t>
              </a:r>
              <a:r>
                <a:rPr sz="864" b="1" i="0">
                  <a:solidFill>
                    <a:srgbClr val="004578"/>
                  </a:solidFill>
                  <a:latin typeface="Cambria Math"/>
                </a:rPr>
                <a:t>≥ </a:t>
              </a:r>
              <a:r>
                <a:rPr sz="864" b="1" i="0">
                  <a:solidFill>
                    <a:srgbClr val="004578"/>
                  </a:solidFill>
                  <a:latin typeface="Courier New"/>
                </a:rPr>
                <a:t>95% variância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20095" y="4241006"/>
              <a:ext cx="789979" cy="12382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9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64" b="1" i="0">
                  <a:solidFill>
                    <a:srgbClr val="004578"/>
                  </a:solidFill>
                  <a:latin typeface="Courier New"/>
                </a:rPr>
                <a:t>kernel = RBF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89695" y="4489102"/>
              <a:ext cx="3610717" cy="29973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l">
                <a:lnSpc>
                  <a:spcPts val="131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936" b="0" i="0">
                  <a:solidFill>
                    <a:srgbClr val="2B2B2B"/>
                  </a:solidFill>
                  <a:latin typeface="Segoe UI"/>
                </a:rPr>
                <a:t>Redução de dimensionalidade com PCA antes do SVM. Preserva</a:t>
              </a:r>
              <a:r>
                <a:rPr sz="936" b="0" i="0">
                  <a:solidFill>
                    <a:srgbClr val="2B2B2B"/>
                  </a:solidFill>
                  <a:latin typeface="Cambria Math"/>
                </a:rPr>
                <a:t>≥</a:t>
              </a:r>
              <a:r>
                <a:rPr sz="936" b="0" i="0">
                  <a:solidFill>
                    <a:srgbClr val="2B2B2B"/>
                  </a:solidFill>
                  <a:latin typeface="Segoe UI"/>
                </a:rPr>
                <a:t>95% da variância dos 1280 atributos.</a:t>
              </a:r>
            </a:p>
          </p:txBody>
        </p:sp>
        <p:pic>
          <p:nvPicPr>
            <p:cNvPr id="54" name="Picture 53" descr="image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14525" y="3648075"/>
              <a:ext cx="38100" cy="1304925"/>
            </a:xfrm>
            <a:prstGeom prst="rect">
              <a:avLst/>
            </a:prstGeom>
          </p:spPr>
        </p:pic>
      </p:grpSp>
      <p:grpSp>
        <p:nvGrpSpPr>
          <p:cNvPr id="75" name="Agrupar 74">
            <a:extLst>
              <a:ext uri="{FF2B5EF4-FFF2-40B4-BE49-F238E27FC236}">
                <a16:creationId xmlns:a16="http://schemas.microsoft.com/office/drawing/2014/main" id="{1CFE6218-330E-8408-0D1C-06913D0FCC02}"/>
              </a:ext>
            </a:extLst>
          </p:cNvPr>
          <p:cNvGrpSpPr/>
          <p:nvPr/>
        </p:nvGrpSpPr>
        <p:grpSpPr>
          <a:xfrm>
            <a:off x="6172200" y="3639145"/>
            <a:ext cx="4114800" cy="1314450"/>
            <a:chOff x="6172200" y="3639145"/>
            <a:chExt cx="4114800" cy="1314450"/>
          </a:xfrm>
        </p:grpSpPr>
        <p:pic>
          <p:nvPicPr>
            <p:cNvPr id="55" name="Picture 54" descr="image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172200" y="3639145"/>
              <a:ext cx="4114800" cy="1314450"/>
            </a:xfrm>
            <a:prstGeom prst="rect">
              <a:avLst/>
            </a:prstGeom>
          </p:spPr>
        </p:pic>
        <p:pic>
          <p:nvPicPr>
            <p:cNvPr id="56" name="Picture 55" descr="image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56895" y="3801070"/>
              <a:ext cx="304800" cy="304800"/>
            </a:xfrm>
            <a:prstGeom prst="rect">
              <a:avLst/>
            </a:prstGeom>
          </p:spPr>
        </p:pic>
        <p:pic>
          <p:nvPicPr>
            <p:cNvPr id="57" name="Picture 56" descr="image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56895" y="4189660"/>
              <a:ext cx="676275" cy="228600"/>
            </a:xfrm>
            <a:prstGeom prst="rect">
              <a:avLst/>
            </a:prstGeom>
          </p:spPr>
        </p:pic>
        <p:pic>
          <p:nvPicPr>
            <p:cNvPr id="58" name="Picture 57" descr="image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085260" y="4189660"/>
              <a:ext cx="876300" cy="228600"/>
            </a:xfrm>
            <a:prstGeom prst="rect">
              <a:avLst/>
            </a:prstGeom>
          </p:spPr>
        </p:pic>
        <p:pic>
          <p:nvPicPr>
            <p:cNvPr id="59" name="Picture 58" descr="image.pn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760666" y="3861941"/>
              <a:ext cx="159990" cy="182909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6473279" y="3875335"/>
              <a:ext cx="72032" cy="14287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5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19" b="1" i="0">
                  <a:solidFill>
                    <a:srgbClr val="FFFFFF"/>
                  </a:solidFill>
                  <a:latin typeface="Verdana"/>
                </a:rPr>
                <a:t>5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019627" y="3872954"/>
              <a:ext cx="983456" cy="1524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56" b="1" i="0">
                  <a:solidFill>
                    <a:srgbClr val="004578"/>
                  </a:solidFill>
                  <a:latin typeface="Verdana"/>
                </a:rPr>
                <a:t>Random Forest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434881" y="4241006"/>
              <a:ext cx="526702" cy="12382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9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64" b="1" i="0">
                  <a:solidFill>
                    <a:srgbClr val="004578"/>
                  </a:solidFill>
                  <a:latin typeface="Courier New"/>
                </a:rPr>
                <a:t>Ensemble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163246" y="4241006"/>
              <a:ext cx="724048" cy="12382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9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64" b="1" i="0">
                  <a:solidFill>
                    <a:srgbClr val="004578"/>
                  </a:solidFill>
                  <a:latin typeface="Courier New"/>
                </a:rPr>
                <a:t>500 árvores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356895" y="4489102"/>
              <a:ext cx="3522421" cy="33360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l">
                <a:lnSpc>
                  <a:spcPts val="131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936" b="0" i="0" dirty="0">
                  <a:solidFill>
                    <a:srgbClr val="2B2B2B"/>
                  </a:solidFill>
                  <a:latin typeface="Segoe UI"/>
                </a:rPr>
                <a:t>Modelo de ensemble </a:t>
              </a:r>
              <a:r>
                <a:rPr sz="936" b="0" i="0" dirty="0" err="1">
                  <a:solidFill>
                    <a:srgbClr val="2B2B2B"/>
                  </a:solidFill>
                  <a:latin typeface="Segoe UI"/>
                </a:rPr>
                <a:t>baseado</a:t>
              </a:r>
              <a:r>
                <a:rPr sz="936" b="0" i="0" dirty="0">
                  <a:solidFill>
                    <a:srgbClr val="2B2B2B"/>
                  </a:solidFill>
                  <a:latin typeface="Segoe UI"/>
                </a:rPr>
                <a:t> </a:t>
              </a:r>
              <a:r>
                <a:rPr sz="936" b="0" i="0" dirty="0" err="1">
                  <a:solidFill>
                    <a:srgbClr val="2B2B2B"/>
                  </a:solidFill>
                  <a:latin typeface="Segoe UI"/>
                </a:rPr>
                <a:t>em</a:t>
              </a:r>
              <a:r>
                <a:rPr sz="936" b="0" i="0" dirty="0">
                  <a:solidFill>
                    <a:srgbClr val="2B2B2B"/>
                  </a:solidFill>
                  <a:latin typeface="Segoe UI"/>
                </a:rPr>
                <a:t> </a:t>
              </a:r>
              <a:r>
                <a:rPr sz="936" b="0" i="0" dirty="0" err="1">
                  <a:solidFill>
                    <a:srgbClr val="2B2B2B"/>
                  </a:solidFill>
                  <a:latin typeface="Segoe UI"/>
                </a:rPr>
                <a:t>múltiplas</a:t>
              </a:r>
              <a:r>
                <a:rPr sz="936" b="0" i="0" dirty="0">
                  <a:solidFill>
                    <a:srgbClr val="2B2B2B"/>
                  </a:solidFill>
                  <a:latin typeface="Segoe UI"/>
                </a:rPr>
                <a:t> </a:t>
              </a:r>
              <a:r>
                <a:rPr sz="936" b="0" i="0" dirty="0" err="1">
                  <a:solidFill>
                    <a:srgbClr val="2B2B2B"/>
                  </a:solidFill>
                  <a:latin typeface="Segoe UI"/>
                </a:rPr>
                <a:t>árvores</a:t>
              </a:r>
              <a:r>
                <a:rPr sz="936" b="0" i="0" dirty="0">
                  <a:solidFill>
                    <a:srgbClr val="2B2B2B"/>
                  </a:solidFill>
                  <a:latin typeface="Segoe UI"/>
                </a:rPr>
                <a:t> de </a:t>
              </a:r>
              <a:r>
                <a:rPr sz="936" b="0" i="0" dirty="0" err="1">
                  <a:solidFill>
                    <a:srgbClr val="2B2B2B"/>
                  </a:solidFill>
                  <a:latin typeface="Segoe UI"/>
                </a:rPr>
                <a:t>decisão</a:t>
              </a:r>
              <a:r>
                <a:rPr sz="936" b="0" i="0" dirty="0">
                  <a:solidFill>
                    <a:srgbClr val="2B2B2B"/>
                  </a:solidFill>
                  <a:latin typeface="Segoe UI"/>
                </a:rPr>
                <a:t>. </a:t>
              </a:r>
              <a:r>
                <a:rPr sz="936" b="0" i="0" dirty="0" err="1">
                  <a:solidFill>
                    <a:srgbClr val="2B2B2B"/>
                  </a:solidFill>
                  <a:latin typeface="Segoe UI"/>
                </a:rPr>
                <a:t>Referência</a:t>
              </a:r>
              <a:r>
                <a:rPr sz="936" b="0" i="0" dirty="0">
                  <a:solidFill>
                    <a:srgbClr val="2B2B2B"/>
                  </a:solidFill>
                  <a:latin typeface="Segoe UI"/>
                </a:rPr>
                <a:t> </a:t>
              </a:r>
              <a:r>
                <a:rPr sz="936" b="0" i="0" dirty="0" err="1">
                  <a:solidFill>
                    <a:srgbClr val="2B2B2B"/>
                  </a:solidFill>
                  <a:latin typeface="Segoe UI"/>
                </a:rPr>
                <a:t>não</a:t>
              </a:r>
              <a:r>
                <a:rPr sz="936" b="0" i="0" dirty="0">
                  <a:solidFill>
                    <a:srgbClr val="2B2B2B"/>
                  </a:solidFill>
                  <a:latin typeface="Segoe UI"/>
                </a:rPr>
                <a:t>-SVM para </a:t>
              </a:r>
              <a:r>
                <a:rPr sz="936" b="0" i="0" dirty="0" err="1">
                  <a:solidFill>
                    <a:srgbClr val="2B2B2B"/>
                  </a:solidFill>
                  <a:latin typeface="Segoe UI"/>
                </a:rPr>
                <a:t>comparação</a:t>
              </a:r>
              <a:r>
                <a:rPr sz="936" b="0" i="0" dirty="0">
                  <a:solidFill>
                    <a:srgbClr val="2B2B2B"/>
                  </a:solidFill>
                  <a:latin typeface="Segoe UI"/>
                </a:rPr>
                <a:t> de </a:t>
              </a:r>
              <a:r>
                <a:rPr sz="936" b="0" i="0" dirty="0" err="1">
                  <a:solidFill>
                    <a:srgbClr val="2B2B2B"/>
                  </a:solidFill>
                  <a:latin typeface="Segoe UI"/>
                </a:rPr>
                <a:t>desempenho</a:t>
              </a:r>
              <a:r>
                <a:rPr sz="936" b="0" i="0" dirty="0">
                  <a:solidFill>
                    <a:srgbClr val="2B2B2B"/>
                  </a:solidFill>
                  <a:latin typeface="Segoe UI"/>
                </a:rPr>
                <a:t>.</a:t>
              </a:r>
            </a:p>
          </p:txBody>
        </p:sp>
        <p:pic>
          <p:nvPicPr>
            <p:cNvPr id="65" name="Picture 64" descr="image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81725" y="3648075"/>
              <a:ext cx="38100" cy="1304925"/>
            </a:xfrm>
            <a:prstGeom prst="rect">
              <a:avLst/>
            </a:prstGeom>
          </p:spPr>
        </p:pic>
      </p:grpSp>
      <p:grpSp>
        <p:nvGrpSpPr>
          <p:cNvPr id="78" name="Agrupar 77">
            <a:extLst>
              <a:ext uri="{FF2B5EF4-FFF2-40B4-BE49-F238E27FC236}">
                <a16:creationId xmlns:a16="http://schemas.microsoft.com/office/drawing/2014/main" id="{B034F7BB-B24B-D24A-6BBF-346F377D2760}"/>
              </a:ext>
            </a:extLst>
          </p:cNvPr>
          <p:cNvGrpSpPr/>
          <p:nvPr/>
        </p:nvGrpSpPr>
        <p:grpSpPr>
          <a:xfrm>
            <a:off x="381000" y="6390828"/>
            <a:ext cx="11430000" cy="323850"/>
            <a:chOff x="381000" y="6390828"/>
            <a:chExt cx="11430000" cy="323850"/>
          </a:xfrm>
        </p:grpSpPr>
        <p:pic>
          <p:nvPicPr>
            <p:cNvPr id="66" name="Picture 65" descr="image.png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81000" y="6390828"/>
              <a:ext cx="11430000" cy="323850"/>
            </a:xfrm>
            <a:prstGeom prst="rect">
              <a:avLst/>
            </a:prstGeom>
          </p:spPr>
        </p:pic>
        <p:grpSp>
          <p:nvGrpSpPr>
            <p:cNvPr id="77" name="Agrupar 76">
              <a:extLst>
                <a:ext uri="{FF2B5EF4-FFF2-40B4-BE49-F238E27FC236}">
                  <a16:creationId xmlns:a16="http://schemas.microsoft.com/office/drawing/2014/main" id="{7B66A7FF-0076-73EF-F4D5-333E13984D5C}"/>
                </a:ext>
              </a:extLst>
            </p:cNvPr>
            <p:cNvGrpSpPr/>
            <p:nvPr/>
          </p:nvGrpSpPr>
          <p:grpSpPr>
            <a:xfrm>
              <a:off x="594270" y="6479678"/>
              <a:ext cx="9364223" cy="191471"/>
              <a:chOff x="594270" y="6479678"/>
              <a:chExt cx="9364223" cy="191471"/>
            </a:xfrm>
          </p:grpSpPr>
          <p:pic>
            <p:nvPicPr>
              <p:cNvPr id="67" name="Picture 66" descr="image.png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4270" y="6479678"/>
                <a:ext cx="114300" cy="152400"/>
              </a:xfrm>
              <a:prstGeom prst="rect">
                <a:avLst/>
              </a:prstGeom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822870" y="6484143"/>
                <a:ext cx="9135623" cy="18700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l">
                  <a:lnSpc>
                    <a:spcPts val="1279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sz="984" b="1" i="0" dirty="0" err="1">
                    <a:solidFill>
                      <a:srgbClr val="BBD2E9"/>
                    </a:solidFill>
                    <a:latin typeface="Segoe UI"/>
                  </a:rPr>
                  <a:t>Conceito-chave</a:t>
                </a:r>
                <a:r>
                  <a:rPr sz="984" b="1" i="0" dirty="0">
                    <a:solidFill>
                      <a:srgbClr val="BBD2E9"/>
                    </a:solidFill>
                    <a:latin typeface="Segoe UI"/>
                  </a:rPr>
                  <a:t>:</a:t>
                </a:r>
                <a:r>
                  <a:rPr sz="984" b="0" i="0" dirty="0">
                    <a:solidFill>
                      <a:srgbClr val="FFFFFF"/>
                    </a:solidFill>
                    <a:latin typeface="Segoe UI"/>
                  </a:rPr>
                  <a:t> SVM </a:t>
                </a:r>
                <a:r>
                  <a:rPr sz="984" b="0" i="0" dirty="0" err="1">
                    <a:solidFill>
                      <a:srgbClr val="FFFFFF"/>
                    </a:solidFill>
                    <a:latin typeface="Segoe UI"/>
                  </a:rPr>
                  <a:t>encontra</a:t>
                </a:r>
                <a:r>
                  <a:rPr sz="984" b="0" i="0" dirty="0">
                    <a:solidFill>
                      <a:srgbClr val="FFFFFF"/>
                    </a:solidFill>
                    <a:latin typeface="Segoe UI"/>
                  </a:rPr>
                  <a:t> o </a:t>
                </a:r>
                <a:r>
                  <a:rPr sz="984" b="0" i="0" dirty="0" err="1">
                    <a:solidFill>
                      <a:srgbClr val="FFFFFF"/>
                    </a:solidFill>
                    <a:latin typeface="Segoe UI"/>
                  </a:rPr>
                  <a:t>hiperplano</a:t>
                </a:r>
                <a:r>
                  <a:rPr sz="984" b="0" i="0" dirty="0">
                    <a:solidFill>
                      <a:srgbClr val="FFFFFF"/>
                    </a:solidFill>
                    <a:latin typeface="Segoe UI"/>
                  </a:rPr>
                  <a:t> </a:t>
                </a:r>
                <a:r>
                  <a:rPr sz="984" b="0" i="0" dirty="0" err="1">
                    <a:solidFill>
                      <a:srgbClr val="FFFFFF"/>
                    </a:solidFill>
                    <a:latin typeface="Segoe UI"/>
                  </a:rPr>
                  <a:t>que</a:t>
                </a:r>
                <a:r>
                  <a:rPr sz="984" b="0" i="0" dirty="0">
                    <a:solidFill>
                      <a:srgbClr val="FFFFFF"/>
                    </a:solidFill>
                    <a:latin typeface="Segoe UI"/>
                  </a:rPr>
                  <a:t> </a:t>
                </a:r>
                <a:r>
                  <a:rPr sz="984" b="0" i="0" dirty="0" err="1">
                    <a:solidFill>
                      <a:srgbClr val="FFFFFF"/>
                    </a:solidFill>
                    <a:latin typeface="Segoe UI"/>
                  </a:rPr>
                  <a:t>maximiza</a:t>
                </a:r>
                <a:r>
                  <a:rPr sz="984" b="0" i="0" dirty="0">
                    <a:solidFill>
                      <a:srgbClr val="FFFFFF"/>
                    </a:solidFill>
                    <a:latin typeface="Segoe UI"/>
                  </a:rPr>
                  <a:t> a </a:t>
                </a:r>
                <a:r>
                  <a:rPr sz="984" b="0" i="0" dirty="0" err="1">
                    <a:solidFill>
                      <a:srgbClr val="FFFFFF"/>
                    </a:solidFill>
                    <a:latin typeface="Segoe UI"/>
                  </a:rPr>
                  <a:t>margem</a:t>
                </a:r>
                <a:r>
                  <a:rPr sz="984" b="0" i="0" dirty="0">
                    <a:solidFill>
                      <a:srgbClr val="FFFFFF"/>
                    </a:solidFill>
                    <a:latin typeface="Segoe UI"/>
                  </a:rPr>
                  <a:t> entre as classes. </a:t>
                </a:r>
              </a:p>
            </p:txBody>
          </p:sp>
        </p:grpSp>
      </p:grpSp>
      <p:pic>
        <p:nvPicPr>
          <p:cNvPr id="69" name="Picture 68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47625"/>
          </a:xfrm>
          <a:prstGeom prst="rect">
            <a:avLst/>
          </a:prstGeom>
        </p:spPr>
      </p:pic>
      <p:sp>
        <p:nvSpPr>
          <p:cNvPr id="70" name="Espaço Reservado para Número de Slide 69">
            <a:extLst>
              <a:ext uri="{FF2B5EF4-FFF2-40B4-BE49-F238E27FC236}">
                <a16:creationId xmlns:a16="http://schemas.microsoft.com/office/drawing/2014/main" id="{EDDDA98C-0893-8356-001F-3D3F99A64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</a:t>
            </a:fld>
            <a:endParaRPr lang="en-US"/>
          </a:p>
        </p:txBody>
      </p: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5AD697E9-E9AD-2724-4DB8-9BA2213B65FC}"/>
              </a:ext>
            </a:extLst>
          </p:cNvPr>
          <p:cNvGrpSpPr/>
          <p:nvPr/>
        </p:nvGrpSpPr>
        <p:grpSpPr>
          <a:xfrm>
            <a:off x="10795000" y="323552"/>
            <a:ext cx="1127661" cy="190500"/>
            <a:chOff x="6460628" y="323552"/>
            <a:chExt cx="847725" cy="190500"/>
          </a:xfrm>
        </p:grpSpPr>
        <p:pic>
          <p:nvPicPr>
            <p:cNvPr id="73" name="Picture 3" descr="image.png">
              <a:extLst>
                <a:ext uri="{FF2B5EF4-FFF2-40B4-BE49-F238E27FC236}">
                  <a16:creationId xmlns:a16="http://schemas.microsoft.com/office/drawing/2014/main" id="{418D959C-6626-8DA0-31BB-66050257C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460628" y="323552"/>
              <a:ext cx="847725" cy="190500"/>
            </a:xfrm>
            <a:prstGeom prst="rect">
              <a:avLst/>
            </a:prstGeom>
          </p:spPr>
        </p:pic>
        <p:sp>
          <p:nvSpPr>
            <p:cNvPr id="74" name="TextBox 5">
              <a:extLst>
                <a:ext uri="{FF2B5EF4-FFF2-40B4-BE49-F238E27FC236}">
                  <a16:creationId xmlns:a16="http://schemas.microsoft.com/office/drawing/2014/main" id="{F38BAB18-EE28-AC72-A2F0-62E7877D809D}"/>
                </a:ext>
              </a:extLst>
            </p:cNvPr>
            <p:cNvSpPr txBox="1"/>
            <p:nvPr/>
          </p:nvSpPr>
          <p:spPr>
            <a:xfrm>
              <a:off x="6574928" y="357038"/>
              <a:ext cx="625971" cy="12382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>
                <a:lnSpc>
                  <a:spcPts val="104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869" b="1" dirty="0">
                  <a:solidFill>
                    <a:srgbClr val="FFFFFF"/>
                  </a:solidFill>
                  <a:latin typeface="Segoe UI"/>
                </a:rPr>
                <a:t>CLASSIFICADORES</a:t>
              </a:r>
              <a:endParaRPr sz="869" b="1" i="0" dirty="0">
                <a:solidFill>
                  <a:srgbClr val="FFFFFF"/>
                </a:solidFill>
                <a:latin typeface="Segoe UI"/>
              </a:endParaRPr>
            </a:p>
          </p:txBody>
        </p:sp>
      </p:grp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B76AADC9-F265-B85D-B361-BAA37C773D85}"/>
              </a:ext>
            </a:extLst>
          </p:cNvPr>
          <p:cNvSpPr txBox="1"/>
          <p:nvPr/>
        </p:nvSpPr>
        <p:spPr>
          <a:xfrm>
            <a:off x="5559671" y="6446549"/>
            <a:ext cx="6096000" cy="243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80" b="0" i="0" dirty="0">
                <a:solidFill>
                  <a:srgbClr val="FFFFFF"/>
                </a:solidFill>
                <a:latin typeface="Segoe UI"/>
              </a:rPr>
              <a:t>Com kernel RBF, fronteiras não-lineares são possíveis via </a:t>
            </a:r>
            <a:r>
              <a:rPr lang="pt-BR" sz="980" b="0" i="1" dirty="0">
                <a:solidFill>
                  <a:srgbClr val="FFFFFF"/>
                </a:solidFill>
                <a:latin typeface="Segoe UI"/>
              </a:rPr>
              <a:t>kernel trick</a:t>
            </a:r>
            <a:r>
              <a:rPr lang="pt-BR" sz="980" b="0" i="0" dirty="0">
                <a:solidFill>
                  <a:srgbClr val="FFFFFF"/>
                </a:solidFill>
                <a:latin typeface="Segoe UI"/>
              </a:rPr>
              <a:t> .</a:t>
            </a:r>
            <a:endParaRPr lang="pt-BR" sz="98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990600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82760"/>
            <a:ext cx="1695450" cy="161925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48450"/>
            <a:ext cx="12192000" cy="209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450" y="211335"/>
            <a:ext cx="1512242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936"/>
              </a:lnSpc>
              <a:spcBef>
                <a:spcPts val="0"/>
              </a:spcBef>
              <a:spcAft>
                <a:spcPts val="0"/>
              </a:spcAft>
            </a:pPr>
            <a:r>
              <a:rPr sz="780" b="1" i="0">
                <a:solidFill>
                  <a:srgbClr val="FFFFFF"/>
                </a:solidFill>
                <a:latin typeface="Segoe UI"/>
              </a:rPr>
              <a:t>ESTRATÉGIA 1 — EXPLICAÇÃO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90376"/>
            <a:ext cx="1898005" cy="3238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2736"/>
              </a:lnSpc>
              <a:spcBef>
                <a:spcPts val="0"/>
              </a:spcBef>
              <a:spcAft>
                <a:spcPts val="0"/>
              </a:spcAft>
            </a:pPr>
            <a:r>
              <a:rPr sz="2279" b="1" i="0">
                <a:solidFill>
                  <a:srgbClr val="004578"/>
                </a:solidFill>
                <a:latin typeface="Verdana"/>
              </a:rPr>
              <a:t>Holdout 70/30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705600"/>
            <a:ext cx="2202060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893"/>
              </a:lnSpc>
              <a:spcBef>
                <a:spcPts val="0"/>
              </a:spcBef>
              <a:spcAft>
                <a:spcPts val="0"/>
              </a:spcAft>
            </a:pPr>
            <a:r>
              <a:rPr sz="744" b="1" i="0">
                <a:solidFill>
                  <a:srgbClr val="A3C1E0"/>
                </a:solidFill>
                <a:latin typeface="Segoe UI"/>
              </a:rPr>
              <a:t>CEAO-802 — MÉTODOS DE ANÁLISE DE DADOS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29727" y="6705600"/>
            <a:ext cx="105072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893"/>
              </a:lnSpc>
              <a:spcBef>
                <a:spcPts val="0"/>
              </a:spcBef>
              <a:spcAft>
                <a:spcPts val="0"/>
              </a:spcAft>
            </a:pPr>
            <a:endParaRPr sz="744" b="0" i="0" dirty="0">
              <a:solidFill>
                <a:srgbClr val="A3C1E0"/>
              </a:solidFill>
              <a:latin typeface="Segoe UI"/>
            </a:endParaRPr>
          </a:p>
        </p:txBody>
      </p:sp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1121717"/>
            <a:ext cx="11277600" cy="3990975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3969" y="1226492"/>
            <a:ext cx="7239000" cy="37814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746521"/>
            <a:ext cx="3051869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224"/>
              </a:lnSpc>
              <a:spcBef>
                <a:spcPts val="0"/>
              </a:spcBef>
              <a:spcAft>
                <a:spcPts val="0"/>
              </a:spcAft>
            </a:pPr>
            <a:r>
              <a:rPr sz="1019" b="0" i="0">
                <a:solidFill>
                  <a:srgbClr val="2B2B2B"/>
                </a:solidFill>
                <a:latin typeface="Segoe UI"/>
              </a:rPr>
              <a:t>Divisão única e aleatória do dataset em treino e teste</a:t>
            </a:r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5237857"/>
            <a:ext cx="2162175" cy="1285875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795" y="5353942"/>
            <a:ext cx="228451" cy="1829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3795" y="5624363"/>
            <a:ext cx="396478" cy="2190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872"/>
              </a:lnSpc>
              <a:spcBef>
                <a:spcPts val="0"/>
              </a:spcBef>
              <a:spcAft>
                <a:spcPts val="0"/>
              </a:spcAft>
            </a:pPr>
            <a:r>
              <a:rPr sz="1560" b="1" i="0">
                <a:solidFill>
                  <a:srgbClr val="0078D7"/>
                </a:solidFill>
                <a:latin typeface="Verdana"/>
              </a:rPr>
              <a:t>70%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3795" y="5898653"/>
            <a:ext cx="356443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23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4578"/>
                </a:solidFill>
                <a:latin typeface="Verdana"/>
              </a:rPr>
              <a:t>Treino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3795" y="6087219"/>
            <a:ext cx="1676313" cy="31804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310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~455 imagens para ajustar os parâmetros do modelo.</a:t>
            </a:r>
          </a:p>
        </p:txBody>
      </p:sp>
      <p:pic>
        <p:nvPicPr>
          <p:cNvPr id="18" name="Picture 17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725" y="5248275"/>
            <a:ext cx="2143125" cy="28575"/>
          </a:xfrm>
          <a:prstGeom prst="rect">
            <a:avLst/>
          </a:prstGeom>
        </p:spPr>
      </p:pic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5460" y="5237857"/>
            <a:ext cx="2162175" cy="1285875"/>
          </a:xfrm>
          <a:prstGeom prst="rect">
            <a:avLst/>
          </a:prstGeom>
        </p:spPr>
      </p:pic>
      <p:pic>
        <p:nvPicPr>
          <p:cNvPr id="20" name="Picture 19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2056" y="5353942"/>
            <a:ext cx="182760" cy="18290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82056" y="5624363"/>
            <a:ext cx="396478" cy="2190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872"/>
              </a:lnSpc>
              <a:spcBef>
                <a:spcPts val="0"/>
              </a:spcBef>
              <a:spcAft>
                <a:spcPts val="0"/>
              </a:spcAft>
            </a:pPr>
            <a:r>
              <a:rPr sz="1560" b="1" i="0">
                <a:solidFill>
                  <a:srgbClr val="0078D7"/>
                </a:solidFill>
                <a:latin typeface="Verdana"/>
              </a:rPr>
              <a:t>30%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82056" y="5898653"/>
            <a:ext cx="301525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23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4578"/>
                </a:solidFill>
                <a:latin typeface="Verdana"/>
              </a:rPr>
              <a:t>Teste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82056" y="6087219"/>
            <a:ext cx="1751120" cy="29973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310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~195 imagens reservadas para avaliação final.</a:t>
            </a:r>
          </a:p>
        </p:txBody>
      </p:sp>
      <p:pic>
        <p:nvPicPr>
          <p:cNvPr id="24" name="Picture 23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200" y="5248275"/>
            <a:ext cx="2143125" cy="28575"/>
          </a:xfrm>
          <a:prstGeom prst="rect">
            <a:avLst/>
          </a:prstGeom>
        </p:spPr>
      </p:pic>
      <p:pic>
        <p:nvPicPr>
          <p:cNvPr id="25" name="Picture 24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3870" y="5237857"/>
            <a:ext cx="2162175" cy="1285875"/>
          </a:xfrm>
          <a:prstGeom prst="rect">
            <a:avLst/>
          </a:prstGeom>
        </p:spPr>
      </p:pic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0466" y="5353942"/>
            <a:ext cx="205680" cy="18290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60466" y="5624363"/>
            <a:ext cx="220414" cy="2190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872"/>
              </a:lnSpc>
              <a:spcBef>
                <a:spcPts val="0"/>
              </a:spcBef>
              <a:spcAft>
                <a:spcPts val="0"/>
              </a:spcAft>
            </a:pPr>
            <a:r>
              <a:rPr sz="1560" b="1" i="0">
                <a:solidFill>
                  <a:srgbClr val="0078D7"/>
                </a:solidFill>
                <a:latin typeface="Verdana"/>
              </a:rPr>
              <a:t>13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60466" y="5898653"/>
            <a:ext cx="1261020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23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4578"/>
                </a:solidFill>
                <a:latin typeface="Verdana"/>
              </a:rPr>
              <a:t>Classes Estratificadas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60466" y="6087219"/>
            <a:ext cx="1523327" cy="34998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310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Proporção das categorias preservada em cada parte.</a:t>
            </a:r>
          </a:p>
        </p:txBody>
      </p:sp>
      <p:pic>
        <p:nvPicPr>
          <p:cNvPr id="30" name="Picture 29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9675" y="5248275"/>
            <a:ext cx="2143125" cy="28575"/>
          </a:xfrm>
          <a:prstGeom prst="rect">
            <a:avLst/>
          </a:prstGeom>
        </p:spPr>
      </p:pic>
      <p:pic>
        <p:nvPicPr>
          <p:cNvPr id="31" name="Picture 30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2280" y="5237857"/>
            <a:ext cx="2162175" cy="1285875"/>
          </a:xfrm>
          <a:prstGeom prst="rect">
            <a:avLst/>
          </a:prstGeom>
        </p:spPr>
      </p:pic>
      <p:pic>
        <p:nvPicPr>
          <p:cNvPr id="32" name="Picture 31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38876" y="5353942"/>
            <a:ext cx="182760" cy="18290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438876" y="5624363"/>
            <a:ext cx="225921" cy="2190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872"/>
              </a:lnSpc>
              <a:spcBef>
                <a:spcPts val="0"/>
              </a:spcBef>
              <a:spcAft>
                <a:spcPts val="0"/>
              </a:spcAft>
            </a:pPr>
            <a:r>
              <a:rPr sz="1560" b="1" i="0">
                <a:solidFill>
                  <a:srgbClr val="0078D7"/>
                </a:solidFill>
                <a:latin typeface="Verdana"/>
              </a:rPr>
              <a:t>1×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38876" y="5898653"/>
            <a:ext cx="778966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23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4578"/>
                </a:solidFill>
                <a:latin typeface="Verdana"/>
              </a:rPr>
              <a:t>Divisão Única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38876" y="6087219"/>
            <a:ext cx="1904107" cy="29973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310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Resultado pode variar conforme a divisão escolhida.</a:t>
            </a:r>
          </a:p>
        </p:txBody>
      </p:sp>
      <p:pic>
        <p:nvPicPr>
          <p:cNvPr id="36" name="Picture 35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5675" y="5248275"/>
            <a:ext cx="2143125" cy="28575"/>
          </a:xfrm>
          <a:prstGeom prst="rect">
            <a:avLst/>
          </a:prstGeom>
        </p:spPr>
      </p:pic>
      <p:pic>
        <p:nvPicPr>
          <p:cNvPr id="37" name="Picture 36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0690" y="5237857"/>
            <a:ext cx="2162175" cy="1285875"/>
          </a:xfrm>
          <a:prstGeom prst="rect">
            <a:avLst/>
          </a:prstGeom>
        </p:spPr>
      </p:pic>
      <p:pic>
        <p:nvPicPr>
          <p:cNvPr id="38" name="Picture 37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17285" y="5353942"/>
            <a:ext cx="182760" cy="18290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717285" y="5624363"/>
            <a:ext cx="66079" cy="2190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872"/>
              </a:lnSpc>
              <a:spcBef>
                <a:spcPts val="0"/>
              </a:spcBef>
              <a:spcAft>
                <a:spcPts val="0"/>
              </a:spcAft>
            </a:pPr>
            <a:r>
              <a:rPr sz="1560" b="1" i="0">
                <a:solidFill>
                  <a:srgbClr val="E6A800"/>
                </a:solidFill>
                <a:latin typeface="Verdana"/>
              </a:rPr>
              <a:t>!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717285" y="5898653"/>
            <a:ext cx="554533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23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4578"/>
                </a:solidFill>
                <a:latin typeface="Verdana"/>
              </a:rPr>
              <a:t>Limitação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717285" y="6087219"/>
            <a:ext cx="1611777" cy="30377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310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Sensível à aleatoriedade em datasets pequenos.</a:t>
            </a:r>
          </a:p>
        </p:txBody>
      </p:sp>
      <p:pic>
        <p:nvPicPr>
          <p:cNvPr id="42" name="Picture 41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82150" y="5248275"/>
            <a:ext cx="2143125" cy="28575"/>
          </a:xfrm>
          <a:prstGeom prst="rect">
            <a:avLst/>
          </a:prstGeom>
        </p:spPr>
      </p:pic>
      <p:pic>
        <p:nvPicPr>
          <p:cNvPr id="43" name="Picture 42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47625"/>
          </a:xfrm>
          <a:prstGeom prst="rect">
            <a:avLst/>
          </a:prstGeom>
        </p:spPr>
      </p:pic>
      <p:sp>
        <p:nvSpPr>
          <p:cNvPr id="44" name="Espaço Reservado para Número de Slide 43">
            <a:extLst>
              <a:ext uri="{FF2B5EF4-FFF2-40B4-BE49-F238E27FC236}">
                <a16:creationId xmlns:a16="http://schemas.microsoft.com/office/drawing/2014/main" id="{27B6D46C-95CD-9BC9-DB2A-99C1D1160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28600"/>
            <a:ext cx="8039100" cy="6400800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314325"/>
            <a:ext cx="7867650" cy="6229350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1100" y="0"/>
            <a:ext cx="3086100" cy="869007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1100" y="247650"/>
            <a:ext cx="857696" cy="161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96350" y="276225"/>
            <a:ext cx="667196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936"/>
              </a:lnSpc>
              <a:spcBef>
                <a:spcPts val="0"/>
              </a:spcBef>
              <a:spcAft>
                <a:spcPts val="0"/>
              </a:spcAft>
            </a:pPr>
            <a:r>
              <a:rPr sz="780" b="1" i="0">
                <a:solidFill>
                  <a:srgbClr val="FFFFFF"/>
                </a:solidFill>
                <a:latin typeface="Segoe UI"/>
              </a:rPr>
              <a:t>RESULTADOS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01100" y="470445"/>
            <a:ext cx="2716559" cy="2476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2088"/>
              </a:lnSpc>
              <a:spcBef>
                <a:spcPts val="0"/>
              </a:spcBef>
              <a:spcAft>
                <a:spcPts val="0"/>
              </a:spcAft>
            </a:pPr>
            <a:r>
              <a:rPr sz="1739" b="1" i="0">
                <a:solidFill>
                  <a:srgbClr val="004578"/>
                </a:solidFill>
                <a:latin typeface="Verdana"/>
              </a:rPr>
              <a:t>Holdout 70/30 — Acurácia</a:t>
            </a:r>
          </a:p>
        </p:txBody>
      </p:sp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1100" y="1876722"/>
            <a:ext cx="3086100" cy="552450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1100" y="2526208"/>
            <a:ext cx="3086100" cy="552450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1100" y="3175694"/>
            <a:ext cx="3086100" cy="552450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1100" y="3825180"/>
            <a:ext cx="3086100" cy="552450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1100" y="4474666"/>
            <a:ext cx="3086100" cy="552450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1100" y="5124152"/>
            <a:ext cx="3086100" cy="533400"/>
          </a:xfrm>
          <a:prstGeom prst="rect">
            <a:avLst/>
          </a:prstGeom>
        </p:spPr>
      </p:pic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6745" y="1990873"/>
            <a:ext cx="152400" cy="144809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66745" y="2640359"/>
            <a:ext cx="152400" cy="144809"/>
          </a:xfrm>
          <a:prstGeom prst="rect">
            <a:avLst/>
          </a:prstGeom>
        </p:spPr>
      </p:pic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6745" y="3289845"/>
            <a:ext cx="152400" cy="144809"/>
          </a:xfrm>
          <a:prstGeom prst="rect">
            <a:avLst/>
          </a:prstGeom>
        </p:spPr>
      </p:pic>
      <p:pic>
        <p:nvPicPr>
          <p:cNvPr id="18" name="Picture 17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66745" y="3939331"/>
            <a:ext cx="152400" cy="144809"/>
          </a:xfrm>
          <a:prstGeom prst="rect">
            <a:avLst/>
          </a:prstGeom>
        </p:spPr>
      </p:pic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66745" y="4588817"/>
            <a:ext cx="152400" cy="144809"/>
          </a:xfrm>
          <a:prstGeom prst="rect">
            <a:avLst/>
          </a:prstGeom>
        </p:spPr>
      </p:pic>
      <p:pic>
        <p:nvPicPr>
          <p:cNvPr id="20" name="Picture 19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76270" y="5230713"/>
            <a:ext cx="129480" cy="1294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233445" y="1987153"/>
            <a:ext cx="2631611" cy="33054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9"/>
              </a:lnSpc>
              <a:spcBef>
                <a:spcPts val="0"/>
              </a:spcBef>
              <a:spcAft>
                <a:spcPts val="0"/>
              </a:spcAft>
            </a:pPr>
            <a:r>
              <a:rPr sz="1019" b="1" i="0">
                <a:solidFill>
                  <a:srgbClr val="004578"/>
                </a:solidFill>
                <a:latin typeface="Segoe UI"/>
              </a:rPr>
              <a:t>SVM linear: 40,0%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— melhor desempenho no Holdout.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233445" y="2636639"/>
            <a:ext cx="2223698" cy="37312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9"/>
              </a:lnSpc>
              <a:spcBef>
                <a:spcPts val="0"/>
              </a:spcBef>
              <a:spcAft>
                <a:spcPts val="0"/>
              </a:spcAft>
            </a:pPr>
            <a:r>
              <a:rPr sz="1019" b="1" i="0">
                <a:solidFill>
                  <a:srgbClr val="004578"/>
                </a:solidFill>
                <a:latin typeface="Segoe UI"/>
              </a:rPr>
              <a:t>Random Forest: 37,4%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— segundo melhor, ensemble de 500 árvores.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33445" y="3286125"/>
            <a:ext cx="2511735" cy="33054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9"/>
              </a:lnSpc>
              <a:spcBef>
                <a:spcPts val="0"/>
              </a:spcBef>
              <a:spcAft>
                <a:spcPts val="0"/>
              </a:spcAft>
            </a:pPr>
            <a:r>
              <a:rPr sz="1019" b="1" i="0">
                <a:solidFill>
                  <a:srgbClr val="004578"/>
                </a:solidFill>
                <a:latin typeface="Segoe UI"/>
              </a:rPr>
              <a:t>PCA + SVM radial: 35,9%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— redução de dimensionalidade com RBF.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33445" y="3935610"/>
            <a:ext cx="2223698" cy="36710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9"/>
              </a:lnSpc>
              <a:spcBef>
                <a:spcPts val="0"/>
              </a:spcBef>
              <a:spcAft>
                <a:spcPts val="0"/>
              </a:spcAft>
            </a:pPr>
            <a:r>
              <a:rPr sz="1019" b="1" i="0">
                <a:solidFill>
                  <a:srgbClr val="004578"/>
                </a:solidFill>
                <a:latin typeface="Segoe UI"/>
              </a:rPr>
              <a:t>SVM radial ajustado: 35,4%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— grid search não superou o linear.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33445" y="4585096"/>
            <a:ext cx="2542701" cy="35262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9"/>
              </a:lnSpc>
              <a:spcBef>
                <a:spcPts val="0"/>
              </a:spcBef>
              <a:spcAft>
                <a:spcPts val="0"/>
              </a:spcAft>
            </a:pPr>
            <a:r>
              <a:rPr sz="1019" b="1" i="0">
                <a:solidFill>
                  <a:srgbClr val="004578"/>
                </a:solidFill>
                <a:latin typeface="Segoe UI"/>
              </a:rPr>
              <a:t>SVM radial: 14,4%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— parâmetros padrão inadequados para este dataset.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97131" y="5234582"/>
            <a:ext cx="2671338" cy="33602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04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004578"/>
                </a:solidFill>
                <a:latin typeface="Segoe UI"/>
              </a:rPr>
              <a:t>Acerto aleatório com 13 classes </a:t>
            </a:r>
            <a:r>
              <a:rPr sz="936" b="0" i="0">
                <a:solidFill>
                  <a:srgbClr val="004578"/>
                </a:solidFill>
                <a:latin typeface="Cambria Math"/>
              </a:rPr>
              <a:t>≈ </a:t>
            </a:r>
            <a:r>
              <a:rPr sz="936" b="1" i="0">
                <a:solidFill>
                  <a:srgbClr val="004578"/>
                </a:solidFill>
                <a:latin typeface="Segoe UI"/>
              </a:rPr>
              <a:t>7,7%</a:t>
            </a:r>
            <a:r>
              <a:rPr sz="936" b="0" i="0">
                <a:solidFill>
                  <a:srgbClr val="004578"/>
                </a:solidFill>
                <a:latin typeface="Segoe UI"/>
              </a:rPr>
              <a:t> . O SVM linear é </a:t>
            </a:r>
            <a:r>
              <a:rPr sz="936" b="1" i="0">
                <a:solidFill>
                  <a:srgbClr val="004578"/>
                </a:solidFill>
                <a:latin typeface="Segoe UI"/>
              </a:rPr>
              <a:t>∼5× melhor</a:t>
            </a:r>
            <a:r>
              <a:rPr sz="936" b="0" i="0">
                <a:solidFill>
                  <a:srgbClr val="004578"/>
                </a:solidFill>
                <a:latin typeface="Segoe UI"/>
              </a:rPr>
              <a:t> que o acaso.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01100" y="5754885"/>
            <a:ext cx="88999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440"/>
              </a:lnSpc>
              <a:spcBef>
                <a:spcPts val="0"/>
              </a:spcBef>
              <a:spcAft>
                <a:spcPts val="0"/>
              </a:spcAft>
            </a:pPr>
            <a:r>
              <a:rPr sz="1200" b="0" i="0">
                <a:solidFill>
                  <a:srgbClr val="000000"/>
                </a:solidFill>
                <a:latin typeface="Segoe UI"/>
              </a:rPr>
              <a:t>&gt;</a:t>
            </a:r>
          </a:p>
        </p:txBody>
      </p:sp>
      <p:pic>
        <p:nvPicPr>
          <p:cNvPr id="28" name="Picture 2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47625"/>
          </a:xfrm>
          <a:prstGeom prst="rect">
            <a:avLst/>
          </a:prstGeom>
        </p:spPr>
      </p:pic>
      <p:sp>
        <p:nvSpPr>
          <p:cNvPr id="29" name="Espaço Reservado para Número de Slide 28">
            <a:extLst>
              <a:ext uri="{FF2B5EF4-FFF2-40B4-BE49-F238E27FC236}">
                <a16:creationId xmlns:a16="http://schemas.microsoft.com/office/drawing/2014/main" id="{D56EC64A-CDF3-5FD9-2681-4DAD689D7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990600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82760"/>
            <a:ext cx="1695450" cy="161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450" y="211335"/>
            <a:ext cx="1512242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936"/>
              </a:lnSpc>
              <a:spcBef>
                <a:spcPts val="0"/>
              </a:spcBef>
              <a:spcAft>
                <a:spcPts val="0"/>
              </a:spcAft>
            </a:pPr>
            <a:r>
              <a:rPr sz="780" b="1" i="0">
                <a:solidFill>
                  <a:srgbClr val="FFFFFF"/>
                </a:solidFill>
                <a:latin typeface="Segoe UI"/>
              </a:rPr>
              <a:t>ESTRATÉGIA 2 — EXPLICAÇÃO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90376"/>
            <a:ext cx="4319141" cy="3238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2736"/>
              </a:lnSpc>
              <a:spcBef>
                <a:spcPts val="0"/>
              </a:spcBef>
              <a:spcAft>
                <a:spcPts val="0"/>
              </a:spcAft>
            </a:pPr>
            <a:r>
              <a:rPr sz="2279" b="1" i="0">
                <a:solidFill>
                  <a:srgbClr val="004578"/>
                </a:solidFill>
                <a:latin typeface="Verdana"/>
              </a:rPr>
              <a:t>Validação Cruzada K-Fold (k=5)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29727" y="6705600"/>
            <a:ext cx="105072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893"/>
              </a:lnSpc>
              <a:spcBef>
                <a:spcPts val="0"/>
              </a:spcBef>
              <a:spcAft>
                <a:spcPts val="0"/>
              </a:spcAft>
            </a:pPr>
            <a:endParaRPr sz="744" b="0" i="0" dirty="0">
              <a:solidFill>
                <a:srgbClr val="A3C1E0"/>
              </a:solidFill>
              <a:latin typeface="Segoe UI"/>
            </a:endParaRPr>
          </a:p>
        </p:txBody>
      </p:sp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121717"/>
            <a:ext cx="11277600" cy="39909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696045" y="-183673"/>
            <a:ext cx="8790980" cy="66017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746521"/>
            <a:ext cx="4620666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224"/>
              </a:lnSpc>
              <a:spcBef>
                <a:spcPts val="0"/>
              </a:spcBef>
              <a:spcAft>
                <a:spcPts val="0"/>
              </a:spcAft>
            </a:pPr>
            <a:r>
              <a:rPr sz="1019" b="0" i="0">
                <a:solidFill>
                  <a:srgbClr val="2B2B2B"/>
                </a:solidFill>
                <a:latin typeface="Segoe UI"/>
              </a:rPr>
              <a:t>5 partições estratificadas — toda imagem aparece no teste exatamente uma vez</a:t>
            </a:r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5237857"/>
            <a:ext cx="2162175" cy="1285875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795" y="5353942"/>
            <a:ext cx="205680" cy="1829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3795" y="5624363"/>
            <a:ext cx="110281" cy="2190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872"/>
              </a:lnSpc>
              <a:spcBef>
                <a:spcPts val="0"/>
              </a:spcBef>
              <a:spcAft>
                <a:spcPts val="0"/>
              </a:spcAft>
            </a:pPr>
            <a:r>
              <a:rPr sz="1560" b="1" i="0">
                <a:solidFill>
                  <a:srgbClr val="0078D7"/>
                </a:solidFill>
                <a:latin typeface="Verdana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3795" y="5898653"/>
            <a:ext cx="963662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23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4578"/>
                </a:solidFill>
                <a:latin typeface="Verdana"/>
              </a:rPr>
              <a:t>Partições (Folds)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3795" y="6087219"/>
            <a:ext cx="1611624" cy="36456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310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Dataset dividido em 5 partes estratificadas por classe.</a:t>
            </a:r>
          </a:p>
        </p:txBody>
      </p:sp>
      <p:pic>
        <p:nvPicPr>
          <p:cNvPr id="18" name="Picture 17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25" y="5248275"/>
            <a:ext cx="2143125" cy="28575"/>
          </a:xfrm>
          <a:prstGeom prst="rect">
            <a:avLst/>
          </a:prstGeom>
        </p:spPr>
      </p:pic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5460" y="5237857"/>
            <a:ext cx="2162175" cy="1285875"/>
          </a:xfrm>
          <a:prstGeom prst="rect">
            <a:avLst/>
          </a:prstGeom>
        </p:spPr>
      </p:pic>
      <p:pic>
        <p:nvPicPr>
          <p:cNvPr id="20" name="Picture 19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056" y="5353942"/>
            <a:ext cx="182760" cy="18290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82056" y="5624363"/>
            <a:ext cx="225921" cy="2190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872"/>
              </a:lnSpc>
              <a:spcBef>
                <a:spcPts val="0"/>
              </a:spcBef>
              <a:spcAft>
                <a:spcPts val="0"/>
              </a:spcAft>
            </a:pPr>
            <a:r>
              <a:rPr sz="1560" b="1" i="0">
                <a:solidFill>
                  <a:srgbClr val="0078D7"/>
                </a:solidFill>
                <a:latin typeface="Verdana"/>
              </a:rPr>
              <a:t>5×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82056" y="5898653"/>
            <a:ext cx="521642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23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4578"/>
                </a:solidFill>
                <a:latin typeface="Verdana"/>
              </a:rPr>
              <a:t>Iterações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82056" y="6087219"/>
            <a:ext cx="1958526" cy="30555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310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Cada fold é usado como teste uma vez, treino nas demais.</a:t>
            </a:r>
          </a:p>
        </p:txBody>
      </p:sp>
      <p:pic>
        <p:nvPicPr>
          <p:cNvPr id="24" name="Picture 23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3200" y="5248275"/>
            <a:ext cx="2143125" cy="28575"/>
          </a:xfrm>
          <a:prstGeom prst="rect">
            <a:avLst/>
          </a:prstGeom>
        </p:spPr>
      </p:pic>
      <p:pic>
        <p:nvPicPr>
          <p:cNvPr id="25" name="Picture 24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3870" y="5237857"/>
            <a:ext cx="2162175" cy="1285875"/>
          </a:xfrm>
          <a:prstGeom prst="rect">
            <a:avLst/>
          </a:prstGeom>
        </p:spPr>
      </p:pic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60466" y="5353942"/>
            <a:ext cx="137070" cy="18290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60466" y="5624363"/>
            <a:ext cx="572541" cy="2190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872"/>
              </a:lnSpc>
              <a:spcBef>
                <a:spcPts val="0"/>
              </a:spcBef>
              <a:spcAft>
                <a:spcPts val="0"/>
              </a:spcAft>
            </a:pPr>
            <a:r>
              <a:rPr sz="1560" b="1" i="0">
                <a:solidFill>
                  <a:srgbClr val="0078D7"/>
                </a:solidFill>
                <a:latin typeface="Verdana"/>
              </a:rPr>
              <a:t>média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60466" y="5898653"/>
            <a:ext cx="812006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23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4578"/>
                </a:solidFill>
                <a:latin typeface="Verdana"/>
              </a:rPr>
              <a:t>Acurácia Final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60466" y="6087219"/>
            <a:ext cx="1893989" cy="29973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310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Resultado = média das 5 rodadas de avaliação.</a:t>
            </a:r>
          </a:p>
        </p:txBody>
      </p:sp>
      <p:pic>
        <p:nvPicPr>
          <p:cNvPr id="30" name="Picture 2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9675" y="5248275"/>
            <a:ext cx="2143125" cy="28575"/>
          </a:xfrm>
          <a:prstGeom prst="rect">
            <a:avLst/>
          </a:prstGeom>
        </p:spPr>
      </p:pic>
      <p:pic>
        <p:nvPicPr>
          <p:cNvPr id="31" name="Picture 30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2280" y="5237857"/>
            <a:ext cx="2162175" cy="1285875"/>
          </a:xfrm>
          <a:prstGeom prst="rect">
            <a:avLst/>
          </a:prstGeom>
        </p:spPr>
      </p:pic>
      <p:pic>
        <p:nvPicPr>
          <p:cNvPr id="32" name="Picture 31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8876" y="5353942"/>
            <a:ext cx="205680" cy="18290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438876" y="5624363"/>
            <a:ext cx="506759" cy="2190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872"/>
              </a:lnSpc>
              <a:spcBef>
                <a:spcPts val="0"/>
              </a:spcBef>
              <a:spcAft>
                <a:spcPts val="0"/>
              </a:spcAft>
            </a:pPr>
            <a:r>
              <a:rPr sz="1560" b="1" i="0">
                <a:solidFill>
                  <a:srgbClr val="0078D7"/>
                </a:solidFill>
                <a:latin typeface="Verdana"/>
              </a:rPr>
              <a:t>100%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38876" y="5898653"/>
            <a:ext cx="567630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23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4578"/>
                </a:solidFill>
                <a:latin typeface="Verdana"/>
              </a:rPr>
              <a:t>Cobertura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38876" y="6087219"/>
            <a:ext cx="1897208" cy="31542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310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Toda imagem aparece no teste —sem desperdício de dados.</a:t>
            </a:r>
          </a:p>
        </p:txBody>
      </p:sp>
      <p:pic>
        <p:nvPicPr>
          <p:cNvPr id="36" name="Picture 35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5675" y="5248275"/>
            <a:ext cx="2143125" cy="28575"/>
          </a:xfrm>
          <a:prstGeom prst="rect">
            <a:avLst/>
          </a:prstGeom>
        </p:spPr>
      </p:pic>
      <p:pic>
        <p:nvPicPr>
          <p:cNvPr id="37" name="Picture 36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0690" y="5237857"/>
            <a:ext cx="2162175" cy="1285875"/>
          </a:xfrm>
          <a:prstGeom prst="rect">
            <a:avLst/>
          </a:prstGeom>
        </p:spPr>
      </p:pic>
      <p:pic>
        <p:nvPicPr>
          <p:cNvPr id="38" name="Picture 37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17285" y="5353942"/>
            <a:ext cx="182760" cy="18290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717285" y="5624363"/>
            <a:ext cx="115788" cy="2190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872"/>
              </a:lnSpc>
              <a:spcBef>
                <a:spcPts val="0"/>
              </a:spcBef>
              <a:spcAft>
                <a:spcPts val="0"/>
              </a:spcAft>
            </a:pPr>
            <a:r>
              <a:rPr sz="1560" b="1" i="0">
                <a:solidFill>
                  <a:srgbClr val="107C10"/>
                </a:solidFill>
                <a:latin typeface="Verdana"/>
              </a:rPr>
              <a:t>+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717285" y="5898653"/>
            <a:ext cx="561082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23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4578"/>
                </a:solidFill>
                <a:latin typeface="Verdana"/>
              </a:rPr>
              <a:t>Vantagem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717285" y="6087219"/>
            <a:ext cx="1748054" cy="33611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310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Estimativa mais robusta, independente de divisão única.</a:t>
            </a:r>
          </a:p>
        </p:txBody>
      </p:sp>
      <p:pic>
        <p:nvPicPr>
          <p:cNvPr id="42" name="Picture 41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82150" y="5248275"/>
            <a:ext cx="2143125" cy="28575"/>
          </a:xfrm>
          <a:prstGeom prst="rect">
            <a:avLst/>
          </a:prstGeom>
        </p:spPr>
      </p:pic>
      <p:pic>
        <p:nvPicPr>
          <p:cNvPr id="43" name="Picture 42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47625"/>
          </a:xfrm>
          <a:prstGeom prst="rect">
            <a:avLst/>
          </a:prstGeom>
        </p:spPr>
      </p:pic>
      <p:sp>
        <p:nvSpPr>
          <p:cNvPr id="44" name="Espaço Reservado para Número de Slide 43">
            <a:extLst>
              <a:ext uri="{FF2B5EF4-FFF2-40B4-BE49-F238E27FC236}">
                <a16:creationId xmlns:a16="http://schemas.microsoft.com/office/drawing/2014/main" id="{00B57C11-8642-762D-2632-61894F2A5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28600"/>
            <a:ext cx="8039100" cy="6400800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314325"/>
            <a:ext cx="7867650" cy="6229350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1100" y="342900"/>
            <a:ext cx="3086100" cy="850552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1100" y="247650"/>
            <a:ext cx="899963" cy="161925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1100" y="6591300"/>
            <a:ext cx="3086100" cy="266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96350" y="276225"/>
            <a:ext cx="709463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936"/>
              </a:lnSpc>
              <a:spcBef>
                <a:spcPts val="0"/>
              </a:spcBef>
              <a:spcAft>
                <a:spcPts val="0"/>
              </a:spcAft>
            </a:pPr>
            <a:r>
              <a:rPr sz="780" b="1" i="0">
                <a:solidFill>
                  <a:srgbClr val="FFFFFF"/>
                </a:solidFill>
                <a:latin typeface="Segoe UI"/>
              </a:rPr>
              <a:t>ESTRATÉGIA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01100" y="470445"/>
            <a:ext cx="3068835" cy="2381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20" b="1" i="0" dirty="0" err="1">
                <a:solidFill>
                  <a:srgbClr val="004578"/>
                </a:solidFill>
                <a:latin typeface="Verdana"/>
              </a:rPr>
              <a:t>Validação</a:t>
            </a:r>
            <a:r>
              <a:rPr sz="1620" b="1" i="0" dirty="0">
                <a:solidFill>
                  <a:srgbClr val="004578"/>
                </a:solidFill>
                <a:latin typeface="Verdana"/>
              </a:rPr>
              <a:t> Cruzada </a:t>
            </a:r>
            <a:endParaRPr lang="pt-BR" sz="1620" b="1" i="0" dirty="0">
              <a:solidFill>
                <a:srgbClr val="004578"/>
              </a:solidFill>
              <a:latin typeface="Verdana"/>
            </a:endParaRPr>
          </a:p>
          <a:p>
            <a:pPr algn="l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20" b="1" i="0" dirty="0">
                <a:solidFill>
                  <a:srgbClr val="004578"/>
                </a:solidFill>
                <a:latin typeface="Verdana"/>
              </a:rPr>
              <a:t>K-Fold (k=5)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01100" y="6677025"/>
            <a:ext cx="2139106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893"/>
              </a:lnSpc>
              <a:spcBef>
                <a:spcPts val="0"/>
              </a:spcBef>
              <a:spcAft>
                <a:spcPts val="0"/>
              </a:spcAft>
            </a:pPr>
            <a:r>
              <a:rPr sz="744" b="1" i="0">
                <a:solidFill>
                  <a:srgbClr val="A3C1E0"/>
                </a:solidFill>
                <a:latin typeface="Segoe UI"/>
              </a:rPr>
              <a:t>CEAO-802 · MÉTODOS DE ANÁLISE DE DADOS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782127" y="6677025"/>
            <a:ext cx="105072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893"/>
              </a:lnSpc>
              <a:spcBef>
                <a:spcPts val="0"/>
              </a:spcBef>
              <a:spcAft>
                <a:spcPts val="0"/>
              </a:spcAft>
            </a:pPr>
            <a:endParaRPr sz="744" b="0" i="0" dirty="0">
              <a:solidFill>
                <a:srgbClr val="A3C1E0"/>
              </a:solidFill>
              <a:latin typeface="Segoe UI"/>
            </a:endParaRPr>
          </a:p>
        </p:txBody>
      </p:sp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1100" y="1968847"/>
            <a:ext cx="3086100" cy="552450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1100" y="2618333"/>
            <a:ext cx="3086100" cy="552450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1100" y="3267819"/>
            <a:ext cx="3086100" cy="552450"/>
          </a:xfrm>
          <a:prstGeom prst="rect">
            <a:avLst/>
          </a:prstGeom>
        </p:spPr>
      </p:pic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1100" y="3917305"/>
            <a:ext cx="3086100" cy="552450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1100" y="4566791"/>
            <a:ext cx="3086100" cy="981075"/>
          </a:xfrm>
          <a:prstGeom prst="rect">
            <a:avLst/>
          </a:prstGeom>
        </p:spPr>
      </p:pic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6745" y="2082998"/>
            <a:ext cx="152400" cy="144809"/>
          </a:xfrm>
          <a:prstGeom prst="rect">
            <a:avLst/>
          </a:prstGeom>
        </p:spPr>
      </p:pic>
      <p:pic>
        <p:nvPicPr>
          <p:cNvPr id="18" name="Picture 17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6745" y="2732484"/>
            <a:ext cx="152400" cy="144809"/>
          </a:xfrm>
          <a:prstGeom prst="rect">
            <a:avLst/>
          </a:prstGeom>
        </p:spPr>
      </p:pic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66745" y="3381970"/>
            <a:ext cx="152400" cy="144809"/>
          </a:xfrm>
          <a:prstGeom prst="rect">
            <a:avLst/>
          </a:prstGeom>
        </p:spPr>
      </p:pic>
      <p:pic>
        <p:nvPicPr>
          <p:cNvPr id="20" name="Picture 19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6745" y="4031456"/>
            <a:ext cx="152400" cy="144809"/>
          </a:xfrm>
          <a:prstGeom prst="rect">
            <a:avLst/>
          </a:prstGeom>
        </p:spPr>
      </p:pic>
      <p:pic>
        <p:nvPicPr>
          <p:cNvPr id="21" name="Picture 20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6270" y="4688532"/>
            <a:ext cx="114300" cy="152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233445" y="2079277"/>
            <a:ext cx="2476018" cy="39455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9"/>
              </a:lnSpc>
              <a:spcBef>
                <a:spcPts val="0"/>
              </a:spcBef>
              <a:spcAft>
                <a:spcPts val="0"/>
              </a:spcAft>
            </a:pPr>
            <a:r>
              <a:rPr sz="1019" b="1" i="0">
                <a:solidFill>
                  <a:srgbClr val="004578"/>
                </a:solidFill>
                <a:latin typeface="Segoe UI"/>
              </a:rPr>
              <a:t>5 partições estratificadas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— proporção de classes preservada em cada fold.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33445" y="2728763"/>
            <a:ext cx="2579031" cy="33054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9"/>
              </a:lnSpc>
              <a:spcBef>
                <a:spcPts val="0"/>
              </a:spcBef>
              <a:spcAft>
                <a:spcPts val="0"/>
              </a:spcAft>
            </a:pPr>
            <a:r>
              <a:rPr sz="1019" b="1" i="0">
                <a:solidFill>
                  <a:srgbClr val="004578"/>
                </a:solidFill>
                <a:latin typeface="Segoe UI"/>
              </a:rPr>
              <a:t>Cada fold usado como teste uma vez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—processo se repete 5 vezes.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33445" y="3378249"/>
            <a:ext cx="2568607" cy="380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9"/>
              </a:lnSpc>
              <a:spcBef>
                <a:spcPts val="0"/>
              </a:spcBef>
              <a:spcAft>
                <a:spcPts val="0"/>
              </a:spcAft>
            </a:pPr>
            <a:r>
              <a:rPr sz="1019" b="1" i="0">
                <a:solidFill>
                  <a:srgbClr val="004578"/>
                </a:solidFill>
                <a:latin typeface="Segoe UI"/>
              </a:rPr>
              <a:t>Acurácia = média das 5 rodadas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— toda imagem aparece no conjunto de teste.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33445" y="4027735"/>
            <a:ext cx="2616281" cy="3478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9"/>
              </a:lnSpc>
              <a:spcBef>
                <a:spcPts val="0"/>
              </a:spcBef>
              <a:spcAft>
                <a:spcPts val="0"/>
              </a:spcAft>
            </a:pPr>
            <a:r>
              <a:rPr sz="1019" b="1" i="0">
                <a:solidFill>
                  <a:srgbClr val="004578"/>
                </a:solidFill>
                <a:latin typeface="Segoe UI"/>
              </a:rPr>
              <a:t>Melhor resultado: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SVM linear com </a:t>
            </a:r>
            <a:r>
              <a:rPr sz="1019" b="1" i="0">
                <a:solidFill>
                  <a:srgbClr val="004578"/>
                </a:solidFill>
                <a:latin typeface="Segoe UI"/>
              </a:rPr>
              <a:t>40,2%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. SVM radial: 15,8% sem ajuste.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89541" y="4692401"/>
            <a:ext cx="1145083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476"/>
              </a:lnSpc>
              <a:spcBef>
                <a:spcPts val="0"/>
              </a:spcBef>
              <a:spcAft>
                <a:spcPts val="0"/>
              </a:spcAft>
            </a:pPr>
            <a:r>
              <a:rPr sz="984" b="1" i="0">
                <a:solidFill>
                  <a:srgbClr val="004578"/>
                </a:solidFill>
                <a:latin typeface="Segoe UI"/>
              </a:rPr>
              <a:t>Vantagem principal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89541" y="4898975"/>
            <a:ext cx="2559508" cy="54868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6"/>
              </a:lnSpc>
              <a:spcBef>
                <a:spcPts val="0"/>
              </a:spcBef>
              <a:spcAft>
                <a:spcPts val="0"/>
              </a:spcAft>
            </a:pPr>
            <a:r>
              <a:rPr sz="984" b="0" i="0">
                <a:solidFill>
                  <a:srgbClr val="004578"/>
                </a:solidFill>
                <a:latin typeface="Segoe UI"/>
              </a:rPr>
              <a:t>Estimativa mais robusta — não depende de uma única divisão aleatória, reduzindo a variabilidade dos resultados.</a:t>
            </a:r>
          </a:p>
        </p:txBody>
      </p:sp>
      <p:pic>
        <p:nvPicPr>
          <p:cNvPr id="28" name="Picture 27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47625"/>
          </a:xfrm>
          <a:prstGeom prst="rect">
            <a:avLst/>
          </a:prstGeom>
        </p:spPr>
      </p:pic>
      <p:sp>
        <p:nvSpPr>
          <p:cNvPr id="29" name="Espaço Reservado para Número de Slide 28">
            <a:extLst>
              <a:ext uri="{FF2B5EF4-FFF2-40B4-BE49-F238E27FC236}">
                <a16:creationId xmlns:a16="http://schemas.microsoft.com/office/drawing/2014/main" id="{887DE8BF-D585-70C1-010F-F2DFAF89D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28600"/>
            <a:ext cx="8039100" cy="6400800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314325"/>
            <a:ext cx="7867650" cy="6229350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1100" y="0"/>
            <a:ext cx="3086100" cy="847725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1100" y="6591300"/>
            <a:ext cx="3086100" cy="266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01100" y="228600"/>
            <a:ext cx="1314450" cy="2381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20" b="1" i="0">
                <a:solidFill>
                  <a:srgbClr val="004578"/>
                </a:solidFill>
                <a:latin typeface="Verdana"/>
              </a:rPr>
              <a:t>Comparação: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01100" y="475357"/>
            <a:ext cx="1770905" cy="2381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20" b="1" i="0">
                <a:solidFill>
                  <a:srgbClr val="004578"/>
                </a:solidFill>
                <a:latin typeface="Verdana"/>
              </a:rPr>
              <a:t>Holdout vs K-Fold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01100" y="6677025"/>
            <a:ext cx="2139106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893"/>
              </a:lnSpc>
              <a:spcBef>
                <a:spcPts val="0"/>
              </a:spcBef>
              <a:spcAft>
                <a:spcPts val="0"/>
              </a:spcAft>
            </a:pPr>
            <a:r>
              <a:rPr sz="744" b="1" i="0">
                <a:solidFill>
                  <a:srgbClr val="A3C1E0"/>
                </a:solidFill>
                <a:latin typeface="Segoe UI"/>
              </a:rPr>
              <a:t>CEAO-802 · MÉTODOS DE ANÁLISE DE DADOS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782127" y="6677025"/>
            <a:ext cx="105072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893"/>
              </a:lnSpc>
              <a:spcBef>
                <a:spcPts val="0"/>
              </a:spcBef>
              <a:spcAft>
                <a:spcPts val="0"/>
              </a:spcAft>
            </a:pPr>
            <a:endParaRPr sz="744" b="0" i="0" dirty="0">
              <a:solidFill>
                <a:srgbClr val="A3C1E0"/>
              </a:solidFill>
              <a:latin typeface="Segoe UI"/>
            </a:endParaRPr>
          </a:p>
        </p:txBody>
      </p:sp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1100" y="1995041"/>
            <a:ext cx="3086100" cy="552450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1100" y="2644526"/>
            <a:ext cx="3086100" cy="552450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1100" y="3294012"/>
            <a:ext cx="3086100" cy="552450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1100" y="3943498"/>
            <a:ext cx="3086100" cy="552450"/>
          </a:xfrm>
          <a:prstGeom prst="rect">
            <a:avLst/>
          </a:prstGeom>
        </p:spPr>
      </p:pic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1100" y="4592984"/>
            <a:ext cx="3086100" cy="1184374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6745" y="2109192"/>
            <a:ext cx="152400" cy="144809"/>
          </a:xfrm>
          <a:prstGeom prst="rect">
            <a:avLst/>
          </a:prstGeom>
        </p:spPr>
      </p:pic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6745" y="2758678"/>
            <a:ext cx="152400" cy="144809"/>
          </a:xfrm>
          <a:prstGeom prst="rect">
            <a:avLst/>
          </a:prstGeom>
        </p:spPr>
      </p:pic>
      <p:pic>
        <p:nvPicPr>
          <p:cNvPr id="18" name="Picture 17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6745" y="3408164"/>
            <a:ext cx="152400" cy="144809"/>
          </a:xfrm>
          <a:prstGeom prst="rect">
            <a:avLst/>
          </a:prstGeom>
        </p:spPr>
      </p:pic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66745" y="4057650"/>
            <a:ext cx="152400" cy="144809"/>
          </a:xfrm>
          <a:prstGeom prst="rect">
            <a:avLst/>
          </a:prstGeom>
        </p:spPr>
      </p:pic>
      <p:pic>
        <p:nvPicPr>
          <p:cNvPr id="20" name="Picture 19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53500" y="4726334"/>
            <a:ext cx="79920" cy="10670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801100" y="1745605"/>
            <a:ext cx="1640234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224"/>
              </a:lnSpc>
              <a:spcBef>
                <a:spcPts val="0"/>
              </a:spcBef>
              <a:spcAft>
                <a:spcPts val="0"/>
              </a:spcAft>
            </a:pPr>
            <a:r>
              <a:rPr sz="1019" b="1" i="0">
                <a:solidFill>
                  <a:srgbClr val="004578"/>
                </a:solidFill>
                <a:latin typeface="Verdana"/>
              </a:rPr>
              <a:t>PRINCIPAIS RESULTADOS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233445" y="2105471"/>
            <a:ext cx="2453178" cy="33276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9"/>
              </a:lnSpc>
              <a:spcBef>
                <a:spcPts val="0"/>
              </a:spcBef>
              <a:spcAft>
                <a:spcPts val="0"/>
              </a:spcAft>
            </a:pPr>
            <a:r>
              <a:rPr sz="1019" b="1" i="0">
                <a:solidFill>
                  <a:srgbClr val="004578"/>
                </a:solidFill>
                <a:latin typeface="Segoe UI"/>
              </a:rPr>
              <a:t>Melhor modelo: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SVM linear com </a:t>
            </a:r>
            <a:r>
              <a:rPr sz="1019" b="1" i="0">
                <a:solidFill>
                  <a:srgbClr val="004578"/>
                </a:solidFill>
                <a:latin typeface="Segoe UI"/>
              </a:rPr>
              <a:t>40,2%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(K-Fold) e </a:t>
            </a:r>
            <a:r>
              <a:rPr sz="1019" b="1" i="0">
                <a:solidFill>
                  <a:srgbClr val="004578"/>
                </a:solidFill>
                <a:latin typeface="Segoe UI"/>
              </a:rPr>
              <a:t>40,0%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(Holdout)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33445" y="2754957"/>
            <a:ext cx="2579798" cy="33054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9"/>
              </a:lnSpc>
              <a:spcBef>
                <a:spcPts val="0"/>
              </a:spcBef>
              <a:spcAft>
                <a:spcPts val="0"/>
              </a:spcAft>
            </a:pPr>
            <a:r>
              <a:rPr sz="1019" b="1" i="0">
                <a:solidFill>
                  <a:srgbClr val="004578"/>
                </a:solidFill>
                <a:latin typeface="Segoe UI"/>
              </a:rPr>
              <a:t>Acerto aleatório: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7,7% — equivalente a 1 acerto em 13 classes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33445" y="3404443"/>
            <a:ext cx="2194726" cy="33054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9"/>
              </a:lnSpc>
              <a:spcBef>
                <a:spcPts val="0"/>
              </a:spcBef>
              <a:spcAft>
                <a:spcPts val="0"/>
              </a:spcAft>
            </a:pPr>
            <a:r>
              <a:rPr sz="1019" b="0" i="0">
                <a:solidFill>
                  <a:srgbClr val="2B2B2B"/>
                </a:solidFill>
                <a:latin typeface="Segoe UI"/>
              </a:rPr>
              <a:t>Resultado </a:t>
            </a:r>
            <a:r>
              <a:rPr sz="1019" b="1" i="0">
                <a:solidFill>
                  <a:srgbClr val="004578"/>
                </a:solidFill>
                <a:latin typeface="Segoe UI"/>
              </a:rPr>
              <a:t>~5× melhor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que o acerto aleatório esperado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33445" y="4053929"/>
            <a:ext cx="2075770" cy="3868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9"/>
              </a:lnSpc>
              <a:spcBef>
                <a:spcPts val="0"/>
              </a:spcBef>
              <a:spcAft>
                <a:spcPts val="0"/>
              </a:spcAft>
            </a:pPr>
            <a:r>
              <a:rPr sz="1019" b="0" i="0">
                <a:solidFill>
                  <a:srgbClr val="2B2B2B"/>
                </a:solidFill>
                <a:latin typeface="Segoe UI"/>
              </a:rPr>
              <a:t>Holdout e K-Fold </a:t>
            </a:r>
            <a:r>
              <a:rPr sz="1019" b="1" i="0">
                <a:solidFill>
                  <a:srgbClr val="004578"/>
                </a:solidFill>
                <a:latin typeface="Segoe UI"/>
              </a:rPr>
              <a:t>convergiram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—estimativa estável e confiável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79110" y="4726334"/>
            <a:ext cx="686841" cy="1143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260"/>
              </a:lnSpc>
              <a:spcBef>
                <a:spcPts val="0"/>
              </a:spcBef>
              <a:spcAft>
                <a:spcPts val="0"/>
              </a:spcAft>
            </a:pPr>
            <a:r>
              <a:rPr sz="839" b="1" i="0">
                <a:solidFill>
                  <a:srgbClr val="BBD2E9"/>
                </a:solidFill>
                <a:latin typeface="Verdana"/>
              </a:rPr>
              <a:t>CONCLUSÃO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953500" y="4932015"/>
            <a:ext cx="2923885" cy="7667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6"/>
              </a:lnSpc>
              <a:spcBef>
                <a:spcPts val="0"/>
              </a:spcBef>
              <a:spcAft>
                <a:spcPts val="0"/>
              </a:spcAft>
            </a:pPr>
            <a:r>
              <a:rPr sz="984" b="0" i="0">
                <a:solidFill>
                  <a:srgbClr val="FFFFFF"/>
                </a:solidFill>
                <a:latin typeface="Segoe UI"/>
              </a:rPr>
              <a:t>A convergência entre as duas estratégias valida a robustez dos resultados. O SVM linear se destaca como a abordagem mais eficaz para classificação de imagens RGB com 13 classes.</a:t>
            </a:r>
          </a:p>
        </p:txBody>
      </p:sp>
      <p:pic>
        <p:nvPicPr>
          <p:cNvPr id="28" name="Picture 27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47625"/>
          </a:xfrm>
          <a:prstGeom prst="rect">
            <a:avLst/>
          </a:prstGeom>
        </p:spPr>
      </p:pic>
      <p:sp>
        <p:nvSpPr>
          <p:cNvPr id="29" name="Espaço Reservado para Número de Slide 28">
            <a:extLst>
              <a:ext uri="{FF2B5EF4-FFF2-40B4-BE49-F238E27FC236}">
                <a16:creationId xmlns:a16="http://schemas.microsoft.com/office/drawing/2014/main" id="{8C8CBC99-4ABA-A66A-BC09-18BD4F73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28600"/>
            <a:ext cx="8039100" cy="6400800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314325"/>
            <a:ext cx="7867650" cy="6229350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1100" y="0"/>
            <a:ext cx="3086100" cy="1009650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1100" y="6486525"/>
            <a:ext cx="3086100" cy="371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01100" y="228600"/>
            <a:ext cx="1917501" cy="1143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037"/>
              </a:lnSpc>
              <a:spcBef>
                <a:spcPts val="0"/>
              </a:spcBef>
              <a:spcAft>
                <a:spcPts val="0"/>
              </a:spcAft>
            </a:pPr>
            <a:r>
              <a:rPr sz="864" b="1" i="0">
                <a:solidFill>
                  <a:srgbClr val="0078D7"/>
                </a:solidFill>
                <a:latin typeface="Segoe UI"/>
              </a:rPr>
              <a:t>INTERPRETABILIDADE DO MODELO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01100" y="388590"/>
            <a:ext cx="2640806" cy="2381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20" b="1" i="0">
                <a:solidFill>
                  <a:srgbClr val="004578"/>
                </a:solidFill>
                <a:latin typeface="Verdana"/>
              </a:rPr>
              <a:t>Variáveis Mais Importantes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01100" y="635347"/>
            <a:ext cx="1645443" cy="2381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20" b="1" i="0">
                <a:solidFill>
                  <a:srgbClr val="004578"/>
                </a:solidFill>
                <a:latin typeface="Verdana"/>
              </a:rPr>
              <a:t>(Random Forest)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01100" y="6572250"/>
            <a:ext cx="2479427" cy="20955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893"/>
              </a:lnSpc>
              <a:spcBef>
                <a:spcPts val="0"/>
              </a:spcBef>
              <a:spcAft>
                <a:spcPts val="0"/>
              </a:spcAft>
            </a:pPr>
            <a:r>
              <a:rPr sz="744" b="1" i="0">
                <a:solidFill>
                  <a:srgbClr val="A3C1E0"/>
                </a:solidFill>
                <a:latin typeface="Segoe UI"/>
              </a:rPr>
              <a:t>CLASSIFICAÇÃO DE COBERTURA URBANA · SVM + MOBILENETV2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782127" y="6624637"/>
            <a:ext cx="105072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893"/>
              </a:lnSpc>
              <a:spcBef>
                <a:spcPts val="0"/>
              </a:spcBef>
              <a:spcAft>
                <a:spcPts val="0"/>
              </a:spcAft>
            </a:pPr>
            <a:endParaRPr sz="744" b="0" i="0" dirty="0">
              <a:solidFill>
                <a:srgbClr val="A3C1E0"/>
              </a:solidFill>
              <a:latin typeface="Segoe UI"/>
            </a:endParaRPr>
          </a:p>
        </p:txBody>
      </p:sp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1100" y="1852910"/>
            <a:ext cx="3086100" cy="742950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1100" y="2690068"/>
            <a:ext cx="3086100" cy="742950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1100" y="3527226"/>
            <a:ext cx="3086100" cy="742950"/>
          </a:xfrm>
          <a:prstGeom prst="rect">
            <a:avLst/>
          </a:prstGeom>
        </p:spPr>
      </p:pic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1100" y="4364384"/>
            <a:ext cx="3086100" cy="742950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1100" y="5201541"/>
            <a:ext cx="3086100" cy="775693"/>
          </a:xfrm>
          <a:prstGeom prst="rect">
            <a:avLst/>
          </a:prstGeom>
        </p:spPr>
      </p:pic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6745" y="1967061"/>
            <a:ext cx="152400" cy="144809"/>
          </a:xfrm>
          <a:prstGeom prst="rect">
            <a:avLst/>
          </a:prstGeom>
        </p:spPr>
      </p:pic>
      <p:pic>
        <p:nvPicPr>
          <p:cNvPr id="18" name="Picture 17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6745" y="2804219"/>
            <a:ext cx="152400" cy="144809"/>
          </a:xfrm>
          <a:prstGeom prst="rect">
            <a:avLst/>
          </a:prstGeom>
        </p:spPr>
      </p:pic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6745" y="3641377"/>
            <a:ext cx="152400" cy="144809"/>
          </a:xfrm>
          <a:prstGeom prst="rect">
            <a:avLst/>
          </a:prstGeom>
        </p:spPr>
      </p:pic>
      <p:pic>
        <p:nvPicPr>
          <p:cNvPr id="20" name="Picture 19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66745" y="4478535"/>
            <a:ext cx="152400" cy="144809"/>
          </a:xfrm>
          <a:prstGeom prst="rect">
            <a:avLst/>
          </a:prstGeom>
        </p:spPr>
      </p:pic>
      <p:pic>
        <p:nvPicPr>
          <p:cNvPr id="21" name="Picture 20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76270" y="5325219"/>
            <a:ext cx="171450" cy="13721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233445" y="1963340"/>
            <a:ext cx="2362428" cy="51821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9"/>
              </a:lnSpc>
              <a:spcBef>
                <a:spcPts val="0"/>
              </a:spcBef>
              <a:spcAft>
                <a:spcPts val="0"/>
              </a:spcAft>
            </a:pPr>
            <a:r>
              <a:rPr sz="1019" b="1" i="0">
                <a:solidFill>
                  <a:srgbClr val="004578"/>
                </a:solidFill>
                <a:latin typeface="Segoe UI"/>
              </a:rPr>
              <a:t>Top 15 features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dos 1280 atributos do MobileNetV2, ranqueadas por Mean Decrease Gini.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33445" y="2800498"/>
            <a:ext cx="2572439" cy="51821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9"/>
              </a:lnSpc>
              <a:spcBef>
                <a:spcPts val="0"/>
              </a:spcBef>
              <a:spcAft>
                <a:spcPts val="0"/>
              </a:spcAft>
            </a:pPr>
            <a:r>
              <a:rPr sz="1019" b="1" i="0">
                <a:solidFill>
                  <a:srgbClr val="004578"/>
                </a:solidFill>
                <a:latin typeface="Segoe UI"/>
              </a:rPr>
              <a:t>feat_0472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e </a:t>
            </a:r>
            <a:r>
              <a:rPr sz="1019" b="1" i="0">
                <a:solidFill>
                  <a:srgbClr val="004578"/>
                </a:solidFill>
                <a:latin typeface="Segoe UI"/>
              </a:rPr>
              <a:t>feat_0260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se destacam com importância de 1,74 e 1,70 — muito acima das demais.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33445" y="3637657"/>
            <a:ext cx="2550519" cy="51821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9"/>
              </a:lnSpc>
              <a:spcBef>
                <a:spcPts val="0"/>
              </a:spcBef>
              <a:spcAft>
                <a:spcPts val="0"/>
              </a:spcAft>
            </a:pPr>
            <a:r>
              <a:rPr sz="1019" b="0" i="0">
                <a:solidFill>
                  <a:srgbClr val="2B2B2B"/>
                </a:solidFill>
                <a:latin typeface="Segoe UI"/>
              </a:rPr>
              <a:t>Cada </a:t>
            </a:r>
            <a:r>
              <a:rPr sz="1019" b="1" i="0">
                <a:solidFill>
                  <a:srgbClr val="004578"/>
                </a:solidFill>
                <a:latin typeface="Segoe UI"/>
              </a:rPr>
              <a:t>feat_XXXX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corresponde a um neurônio da camada final do MobileNetV2— padrão visual aprendido.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33445" y="4474815"/>
            <a:ext cx="2275511" cy="51821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479"/>
              </a:lnSpc>
              <a:spcBef>
                <a:spcPts val="0"/>
              </a:spcBef>
              <a:spcAft>
                <a:spcPts val="0"/>
              </a:spcAft>
            </a:pPr>
            <a:r>
              <a:rPr sz="1019" b="0" i="0">
                <a:solidFill>
                  <a:srgbClr val="2B2B2B"/>
                </a:solidFill>
                <a:latin typeface="Segoe UI"/>
              </a:rPr>
              <a:t>Auxilia a </a:t>
            </a:r>
            <a:r>
              <a:rPr sz="1019" b="1" i="0">
                <a:solidFill>
                  <a:srgbClr val="004578"/>
                </a:solidFill>
                <a:latin typeface="Segoe UI"/>
              </a:rPr>
              <a:t>interpretação do modelo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e identifica os padrões visuais mais discriminativos.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46691" y="5310038"/>
            <a:ext cx="1055637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936"/>
              </a:lnSpc>
              <a:spcBef>
                <a:spcPts val="0"/>
              </a:spcBef>
              <a:spcAft>
                <a:spcPts val="0"/>
              </a:spcAft>
            </a:pPr>
            <a:r>
              <a:rPr sz="780" b="1" i="0">
                <a:solidFill>
                  <a:srgbClr val="0078D7"/>
                </a:solidFill>
                <a:latin typeface="Segoe UI"/>
              </a:rPr>
              <a:t>CÓDIGO R UTILIZADO</a:t>
            </a:r>
          </a:p>
        </p:txBody>
      </p:sp>
      <p:pic>
        <p:nvPicPr>
          <p:cNvPr id="27" name="Picture 26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46691" y="5445174"/>
            <a:ext cx="2486025" cy="44688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284047" y="5509020"/>
            <a:ext cx="2311826" cy="31774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008"/>
              </a:lnSpc>
              <a:spcBef>
                <a:spcPts val="0"/>
              </a:spcBef>
              <a:spcAft>
                <a:spcPts val="0"/>
              </a:spcAft>
            </a:pPr>
            <a:r>
              <a:rPr sz="839" b="0" i="0" dirty="0" err="1">
                <a:solidFill>
                  <a:srgbClr val="1A3A5C"/>
                </a:solidFill>
                <a:latin typeface="Courier New"/>
              </a:rPr>
              <a:t>randomForest</a:t>
            </a:r>
            <a:r>
              <a:rPr sz="839" b="0" i="0" dirty="0">
                <a:solidFill>
                  <a:srgbClr val="1A3A5C"/>
                </a:solidFill>
                <a:latin typeface="Courier New"/>
              </a:rPr>
              <a:t>(x=</a:t>
            </a:r>
            <a:r>
              <a:rPr sz="839" b="0" i="0" dirty="0" err="1">
                <a:solidFill>
                  <a:srgbClr val="1A3A5C"/>
                </a:solidFill>
                <a:latin typeface="Courier New"/>
              </a:rPr>
              <a:t>x_treino_n</a:t>
            </a:r>
            <a:r>
              <a:rPr sz="839" b="0" i="0" dirty="0">
                <a:solidFill>
                  <a:srgbClr val="1A3A5C"/>
                </a:solidFill>
                <a:latin typeface="Courier New"/>
              </a:rPr>
              <a:t>, y=</a:t>
            </a:r>
            <a:r>
              <a:rPr sz="839" b="0" i="0" dirty="0" err="1">
                <a:solidFill>
                  <a:srgbClr val="1A3A5C"/>
                </a:solidFill>
                <a:latin typeface="Courier New"/>
              </a:rPr>
              <a:t>y_treino</a:t>
            </a:r>
            <a:r>
              <a:rPr sz="839" b="0" i="0" dirty="0">
                <a:solidFill>
                  <a:srgbClr val="1A3A5C"/>
                </a:solidFill>
                <a:latin typeface="Courier New"/>
              </a:rPr>
              <a:t>, </a:t>
            </a:r>
            <a:br>
              <a:rPr lang="pt-BR" sz="839" b="0" i="0" dirty="0">
                <a:solidFill>
                  <a:srgbClr val="1A3A5C"/>
                </a:solidFill>
                <a:latin typeface="Courier New"/>
              </a:rPr>
            </a:br>
            <a:r>
              <a:rPr sz="839" b="0" i="0" dirty="0" err="1">
                <a:solidFill>
                  <a:srgbClr val="1A3A5C"/>
                </a:solidFill>
                <a:latin typeface="Courier New"/>
              </a:rPr>
              <a:t>ntree</a:t>
            </a:r>
            <a:r>
              <a:rPr sz="839" b="0" i="0" dirty="0">
                <a:solidFill>
                  <a:srgbClr val="1A3A5C"/>
                </a:solidFill>
                <a:latin typeface="Courier New"/>
              </a:rPr>
              <a:t>=500, importance=TRUE)</a:t>
            </a:r>
          </a:p>
        </p:txBody>
      </p:sp>
      <p:pic>
        <p:nvPicPr>
          <p:cNvPr id="29" name="Picture 28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47625"/>
          </a:xfrm>
          <a:prstGeom prst="rect">
            <a:avLst/>
          </a:prstGeom>
        </p:spPr>
      </p:pic>
      <p:sp>
        <p:nvSpPr>
          <p:cNvPr id="30" name="Espaço Reservado para Número de Slide 29">
            <a:extLst>
              <a:ext uri="{FF2B5EF4-FFF2-40B4-BE49-F238E27FC236}">
                <a16:creationId xmlns:a16="http://schemas.microsoft.com/office/drawing/2014/main" id="{333A3DED-8794-4F8E-5E47-3F83494F8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4762500"/>
            <a:ext cx="2286000" cy="2095500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702766"/>
            <a:ext cx="762000" cy="3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213270"/>
            <a:ext cx="1947713" cy="4191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sz="3000" b="1" i="0">
                <a:solidFill>
                  <a:srgbClr val="004578"/>
                </a:solidFill>
                <a:latin typeface="Verdana"/>
              </a:rPr>
              <a:t>Conclusão</a:t>
            </a: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232124"/>
            <a:ext cx="5562600" cy="1476375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846" y="2418754"/>
            <a:ext cx="240059" cy="2134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9485" y="2733079"/>
            <a:ext cx="1350615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368"/>
              </a:lnSpc>
              <a:spcBef>
                <a:spcPts val="0"/>
              </a:spcBef>
              <a:spcAft>
                <a:spcPts val="0"/>
              </a:spcAft>
            </a:pPr>
            <a:r>
              <a:rPr sz="1139" b="1" i="0">
                <a:solidFill>
                  <a:srgbClr val="004578"/>
                </a:solidFill>
                <a:latin typeface="Verdana"/>
              </a:rPr>
              <a:t>Resultado Principal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9485" y="2974925"/>
            <a:ext cx="5129673" cy="53131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530"/>
              </a:lnSpc>
              <a:spcBef>
                <a:spcPts val="0"/>
              </a:spcBef>
              <a:spcAft>
                <a:spcPts val="0"/>
              </a:spcAft>
            </a:pPr>
            <a:r>
              <a:rPr sz="1019" b="0" i="0">
                <a:solidFill>
                  <a:srgbClr val="2B2B2B"/>
                </a:solidFill>
                <a:latin typeface="Segoe UI"/>
              </a:rPr>
              <a:t>Melhor modelo: </a:t>
            </a:r>
            <a:r>
              <a:rPr sz="1019" b="1" i="0">
                <a:solidFill>
                  <a:srgbClr val="0078D7"/>
                </a:solidFill>
                <a:latin typeface="Segoe UI"/>
              </a:rPr>
              <a:t>SVM linear com 40,2% de acurácia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(k-fold). Acerto aleatório com 13 classes </a:t>
            </a:r>
            <a:r>
              <a:rPr sz="1019" b="0" i="0">
                <a:solidFill>
                  <a:srgbClr val="2B2B2B"/>
                </a:solidFill>
                <a:latin typeface="Cambria Math"/>
              </a:rPr>
              <a:t>≈ 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7,7% </a:t>
            </a:r>
            <a:r>
              <a:rPr sz="1019" b="0" i="0">
                <a:solidFill>
                  <a:srgbClr val="2B2B2B"/>
                </a:solidFill>
                <a:latin typeface="Cambria Math"/>
              </a:rPr>
              <a:t>→ 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resultado </a:t>
            </a:r>
            <a:r>
              <a:rPr sz="1019" b="1" i="0">
                <a:solidFill>
                  <a:srgbClr val="0078D7"/>
                </a:solidFill>
                <a:latin typeface="Segoe UI"/>
              </a:rPr>
              <a:t>~5× melhor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que o acaso. Holdout e k-fold convergiram, confirmando estimativa estável.</a:t>
            </a:r>
          </a:p>
        </p:txBody>
      </p:sp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25" y="2247900"/>
            <a:ext cx="38100" cy="1466850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2232124"/>
            <a:ext cx="5562600" cy="1476375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4846" y="2418754"/>
            <a:ext cx="213270" cy="2134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64485" y="2733079"/>
            <a:ext cx="2604641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368"/>
              </a:lnSpc>
              <a:spcBef>
                <a:spcPts val="0"/>
              </a:spcBef>
              <a:spcAft>
                <a:spcPts val="0"/>
              </a:spcAft>
            </a:pPr>
            <a:r>
              <a:rPr sz="1139" b="1" i="0">
                <a:solidFill>
                  <a:srgbClr val="004578"/>
                </a:solidFill>
                <a:latin typeface="Verdana"/>
              </a:rPr>
              <a:t>Por que SVM Linear Venceu o Radial?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64485" y="2974925"/>
            <a:ext cx="4937443" cy="42058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530"/>
              </a:lnSpc>
              <a:spcBef>
                <a:spcPts val="0"/>
              </a:spcBef>
              <a:spcAft>
                <a:spcPts val="0"/>
              </a:spcAft>
            </a:pPr>
            <a:r>
              <a:rPr sz="1019" b="0" i="0">
                <a:solidFill>
                  <a:srgbClr val="2B2B2B"/>
                </a:solidFill>
                <a:latin typeface="Segoe UI"/>
              </a:rPr>
              <a:t>Os </a:t>
            </a:r>
            <a:r>
              <a:rPr sz="1019" b="1" i="0">
                <a:solidFill>
                  <a:srgbClr val="0078D7"/>
                </a:solidFill>
                <a:latin typeface="Segoe UI"/>
              </a:rPr>
              <a:t>1280 atributos do MobileNetV2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já tornam as 13 classes aproximadamente linearmente separáveis. O kernel RBF não agrega ganho relevante nesse cenário.</a:t>
            </a:r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1725" y="2247900"/>
            <a:ext cx="38100" cy="1466850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868042"/>
            <a:ext cx="5562600" cy="1476375"/>
          </a:xfrm>
          <a:prstGeom prst="rect">
            <a:avLst/>
          </a:prstGeom>
        </p:spPr>
      </p:pic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846" y="4054673"/>
            <a:ext cx="186630" cy="2134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9485" y="4368998"/>
            <a:ext cx="1261913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368"/>
              </a:lnSpc>
              <a:spcBef>
                <a:spcPts val="0"/>
              </a:spcBef>
              <a:spcAft>
                <a:spcPts val="0"/>
              </a:spcAft>
            </a:pPr>
            <a:r>
              <a:rPr sz="1139" b="1" i="0">
                <a:solidFill>
                  <a:srgbClr val="004578"/>
                </a:solidFill>
                <a:latin typeface="Verdana"/>
              </a:rPr>
              <a:t>Trabalhos Futuros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9485" y="4610844"/>
            <a:ext cx="5267790" cy="44414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530"/>
              </a:lnSpc>
              <a:spcBef>
                <a:spcPts val="0"/>
              </a:spcBef>
              <a:spcAft>
                <a:spcPts val="0"/>
              </a:spcAft>
            </a:pPr>
            <a:r>
              <a:rPr sz="1019" b="0" i="0">
                <a:solidFill>
                  <a:srgbClr val="2B2B2B"/>
                </a:solidFill>
                <a:latin typeface="Segoe UI"/>
              </a:rPr>
              <a:t>Avaliar outros extratores CNN: </a:t>
            </a:r>
            <a:r>
              <a:rPr sz="1019" b="1" i="0">
                <a:solidFill>
                  <a:srgbClr val="0078D7"/>
                </a:solidFill>
                <a:latin typeface="Segoe UI"/>
              </a:rPr>
              <a:t>EfficientNetB0, ResNet50 e VGG19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. Incorporar o </a:t>
            </a:r>
            <a:r>
              <a:rPr sz="1019" b="1" i="0">
                <a:solidFill>
                  <a:srgbClr val="0078D7"/>
                </a:solidFill>
                <a:latin typeface="Segoe UI"/>
              </a:rPr>
              <a:t>canal TIR (térmico)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ao vetor de atributos. Ampliar o dataset além das 50 imagens por classe.</a:t>
            </a:r>
          </a:p>
        </p:txBody>
      </p:sp>
      <p:pic>
        <p:nvPicPr>
          <p:cNvPr id="20" name="Picture 19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25" y="3886200"/>
            <a:ext cx="38100" cy="1466850"/>
          </a:xfrm>
          <a:prstGeom prst="rect">
            <a:avLst/>
          </a:prstGeom>
        </p:spPr>
      </p:pic>
      <p:pic>
        <p:nvPicPr>
          <p:cNvPr id="21" name="Picture 20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3868042"/>
            <a:ext cx="5562600" cy="1476375"/>
          </a:xfrm>
          <a:prstGeom prst="rect">
            <a:avLst/>
          </a:prstGeom>
        </p:spPr>
      </p:pic>
      <p:pic>
        <p:nvPicPr>
          <p:cNvPr id="22" name="Picture 21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4846" y="4054673"/>
            <a:ext cx="266700" cy="21341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64485" y="4368998"/>
            <a:ext cx="1053107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368"/>
              </a:lnSpc>
              <a:spcBef>
                <a:spcPts val="0"/>
              </a:spcBef>
              <a:spcAft>
                <a:spcPts val="0"/>
              </a:spcAft>
            </a:pPr>
            <a:r>
              <a:rPr sz="1139" b="1" i="0">
                <a:solidFill>
                  <a:srgbClr val="004578"/>
                </a:solidFill>
                <a:latin typeface="Verdana"/>
              </a:rPr>
              <a:t>Agradecimento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64485" y="4610844"/>
            <a:ext cx="5300594" cy="53131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530"/>
              </a:lnSpc>
              <a:spcBef>
                <a:spcPts val="0"/>
              </a:spcBef>
              <a:spcAft>
                <a:spcPts val="0"/>
              </a:spcAft>
            </a:pPr>
            <a:r>
              <a:rPr sz="1019" b="0" i="0">
                <a:solidFill>
                  <a:srgbClr val="2B2B2B"/>
                </a:solidFill>
                <a:latin typeface="Segoe UI"/>
              </a:rPr>
              <a:t>Trabalho desenvolvido no âmbito do </a:t>
            </a:r>
            <a:r>
              <a:rPr sz="1019" b="1" i="0">
                <a:solidFill>
                  <a:srgbClr val="0078D7"/>
                </a:solidFill>
                <a:latin typeface="Segoe UI"/>
              </a:rPr>
              <a:t>CEAO — Curso de Especialização em Análise Operacional</a:t>
            </a:r>
            <a:r>
              <a:rPr sz="1019" b="0" i="0">
                <a:solidFill>
                  <a:srgbClr val="2B2B2B"/>
                </a:solidFill>
                <a:latin typeface="Segoe UI"/>
              </a:rPr>
              <a:t> . Agradecemos à turma, professores e orientadores pelo apoio na disciplina de Métodos de Análise de Dados.</a:t>
            </a:r>
          </a:p>
        </p:txBody>
      </p:sp>
      <p:pic>
        <p:nvPicPr>
          <p:cNvPr id="25" name="Picture 24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1725" y="3886200"/>
            <a:ext cx="38100" cy="1466850"/>
          </a:xfrm>
          <a:prstGeom prst="rect">
            <a:avLst/>
          </a:prstGeom>
        </p:spPr>
      </p:pic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47625"/>
          </a:xfrm>
          <a:prstGeom prst="rect">
            <a:avLst/>
          </a:prstGeom>
        </p:spPr>
      </p:pic>
      <p:sp>
        <p:nvSpPr>
          <p:cNvPr id="28" name="Espaço Reservado para Número de Slide 27">
            <a:extLst>
              <a:ext uri="{FF2B5EF4-FFF2-40B4-BE49-F238E27FC236}">
                <a16:creationId xmlns:a16="http://schemas.microsoft.com/office/drawing/2014/main" id="{5DC32FA2-5D09-EA7F-5FDF-4BD58F693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0" y="4000500"/>
            <a:ext cx="3238500" cy="2857500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1500"/>
            <a:ext cx="1333500" cy="1905000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9371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22820"/>
            <a:ext cx="1333500" cy="4191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sz="3000" b="1" i="0">
                <a:solidFill>
                  <a:srgbClr val="004578"/>
                </a:solidFill>
                <a:latin typeface="Verdana"/>
              </a:rPr>
              <a:t>Roteiro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43780"/>
            <a:ext cx="2771626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23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78D7"/>
                </a:solidFill>
                <a:latin typeface="Segoe UI"/>
              </a:rPr>
              <a:t>CEAO-802 — MÉTODOS DE ANÁLISE DE DADOS</a:t>
            </a:r>
          </a:p>
        </p:txBody>
      </p:sp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282279"/>
            <a:ext cx="2714625" cy="1381125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305" y="2444204"/>
            <a:ext cx="304800" cy="304800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8895" y="2282279"/>
            <a:ext cx="2714625" cy="1381125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6001" y="2444204"/>
            <a:ext cx="304800" cy="304800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0740" y="2282279"/>
            <a:ext cx="2714625" cy="1381125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7845" y="2444204"/>
            <a:ext cx="304800" cy="304800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2435" y="2282279"/>
            <a:ext cx="2714625" cy="1381125"/>
          </a:xfrm>
          <a:prstGeom prst="rect">
            <a:avLst/>
          </a:prstGeom>
        </p:spPr>
      </p:pic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9541" y="2444204"/>
            <a:ext cx="304800" cy="304800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4753" y="3797498"/>
            <a:ext cx="2752725" cy="1381125"/>
          </a:xfrm>
          <a:prstGeom prst="rect">
            <a:avLst/>
          </a:prstGeom>
        </p:spPr>
      </p:pic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1858" y="3959423"/>
            <a:ext cx="304800" cy="304800"/>
          </a:xfrm>
          <a:prstGeom prst="rect">
            <a:avLst/>
          </a:prstGeom>
        </p:spPr>
      </p:pic>
      <p:pic>
        <p:nvPicPr>
          <p:cNvPr id="18" name="Picture 17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8744" y="3797498"/>
            <a:ext cx="2752725" cy="1381125"/>
          </a:xfrm>
          <a:prstGeom prst="rect">
            <a:avLst/>
          </a:prstGeom>
        </p:spPr>
      </p:pic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5850" y="3959423"/>
            <a:ext cx="304800" cy="304800"/>
          </a:xfrm>
          <a:prstGeom prst="rect">
            <a:avLst/>
          </a:prstGeom>
        </p:spPr>
      </p:pic>
      <p:pic>
        <p:nvPicPr>
          <p:cNvPr id="20" name="Picture 19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2735" y="3797498"/>
            <a:ext cx="2752725" cy="1381125"/>
          </a:xfrm>
          <a:prstGeom prst="rect">
            <a:avLst/>
          </a:prstGeom>
        </p:spPr>
      </p:pic>
      <p:pic>
        <p:nvPicPr>
          <p:cNvPr id="21" name="Picture 20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9841" y="3959423"/>
            <a:ext cx="304800" cy="304800"/>
          </a:xfrm>
          <a:prstGeom prst="rect">
            <a:avLst/>
          </a:prstGeom>
        </p:spPr>
      </p:pic>
      <p:pic>
        <p:nvPicPr>
          <p:cNvPr id="22" name="Picture 21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8076" y="2512814"/>
            <a:ext cx="146744" cy="167580"/>
          </a:xfrm>
          <a:prstGeom prst="rect">
            <a:avLst/>
          </a:prstGeom>
        </p:spPr>
      </p:pic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9771" y="2512814"/>
            <a:ext cx="167580" cy="167580"/>
          </a:xfrm>
          <a:prstGeom prst="rect">
            <a:avLst/>
          </a:prstGeom>
        </p:spPr>
      </p:pic>
      <p:pic>
        <p:nvPicPr>
          <p:cNvPr id="24" name="Picture 23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1616" y="2512814"/>
            <a:ext cx="209550" cy="167580"/>
          </a:xfrm>
          <a:prstGeom prst="rect">
            <a:avLst/>
          </a:prstGeom>
        </p:spPr>
      </p:pic>
      <p:pic>
        <p:nvPicPr>
          <p:cNvPr id="25" name="Picture 24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93312" y="2512814"/>
            <a:ext cx="209550" cy="167580"/>
          </a:xfrm>
          <a:prstGeom prst="rect">
            <a:avLst/>
          </a:prstGeom>
        </p:spPr>
      </p:pic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15629" y="4028033"/>
            <a:ext cx="209550" cy="167580"/>
          </a:xfrm>
          <a:prstGeom prst="rect">
            <a:avLst/>
          </a:prstGeom>
        </p:spPr>
      </p:pic>
      <p:pic>
        <p:nvPicPr>
          <p:cNvPr id="27" name="Picture 26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99620" y="4028033"/>
            <a:ext cx="146744" cy="167580"/>
          </a:xfrm>
          <a:prstGeom prst="rect">
            <a:avLst/>
          </a:prstGeom>
        </p:spPr>
      </p:pic>
      <p:pic>
        <p:nvPicPr>
          <p:cNvPr id="28" name="Picture 27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83612" y="4028033"/>
            <a:ext cx="167580" cy="16758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51879" y="2525166"/>
            <a:ext cx="69502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81"/>
              </a:lnSpc>
              <a:spcBef>
                <a:spcPts val="0"/>
              </a:spcBef>
              <a:spcAft>
                <a:spcPts val="0"/>
              </a:spcAft>
            </a:pPr>
            <a:r>
              <a:rPr sz="984" b="1" i="0">
                <a:solidFill>
                  <a:srgbClr val="FFFFFF"/>
                </a:solidFill>
                <a:latin typeface="Verdana"/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4305" y="2832794"/>
            <a:ext cx="1235124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230"/>
              </a:lnSpc>
              <a:spcBef>
                <a:spcPts val="0"/>
              </a:spcBef>
              <a:spcAft>
                <a:spcPts val="0"/>
              </a:spcAft>
            </a:pPr>
            <a:r>
              <a:rPr sz="984" b="1" i="0">
                <a:solidFill>
                  <a:srgbClr val="004578"/>
                </a:solidFill>
                <a:latin typeface="Verdana"/>
              </a:rPr>
              <a:t>Introdução e Dataset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03575" y="2525166"/>
            <a:ext cx="69502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81"/>
              </a:lnSpc>
              <a:spcBef>
                <a:spcPts val="0"/>
              </a:spcBef>
              <a:spcAft>
                <a:spcPts val="0"/>
              </a:spcAft>
            </a:pPr>
            <a:r>
              <a:rPr sz="984" b="1" i="0">
                <a:solidFill>
                  <a:srgbClr val="FFFFFF"/>
                </a:solidFill>
                <a:latin typeface="Verdana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86001" y="2832794"/>
            <a:ext cx="840134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230"/>
              </a:lnSpc>
              <a:spcBef>
                <a:spcPts val="0"/>
              </a:spcBef>
              <a:spcAft>
                <a:spcPts val="0"/>
              </a:spcAft>
            </a:pPr>
            <a:r>
              <a:rPr sz="984" b="1" i="0">
                <a:solidFill>
                  <a:srgbClr val="004578"/>
                </a:solidFill>
                <a:latin typeface="Verdana"/>
              </a:rPr>
              <a:t>As 13 Classes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55419" y="2525166"/>
            <a:ext cx="69502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81"/>
              </a:lnSpc>
              <a:spcBef>
                <a:spcPts val="0"/>
              </a:spcBef>
              <a:spcAft>
                <a:spcPts val="0"/>
              </a:spcAft>
            </a:pPr>
            <a:r>
              <a:rPr sz="984" b="1" i="0">
                <a:solidFill>
                  <a:srgbClr val="FFFFFF"/>
                </a:solidFill>
                <a:latin typeface="Verdana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37845" y="2832794"/>
            <a:ext cx="1352996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230"/>
              </a:lnSpc>
              <a:spcBef>
                <a:spcPts val="0"/>
              </a:spcBef>
              <a:spcAft>
                <a:spcPts val="0"/>
              </a:spcAft>
            </a:pPr>
            <a:r>
              <a:rPr sz="984" b="1" i="0">
                <a:solidFill>
                  <a:srgbClr val="004578"/>
                </a:solidFill>
                <a:latin typeface="Verdana"/>
              </a:rPr>
              <a:t>Metodologia e Pipeline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07115" y="2525166"/>
            <a:ext cx="69502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81"/>
              </a:lnSpc>
              <a:spcBef>
                <a:spcPts val="0"/>
              </a:spcBef>
              <a:spcAft>
                <a:spcPts val="0"/>
              </a:spcAft>
            </a:pPr>
            <a:r>
              <a:rPr sz="984" b="1" i="0">
                <a:solidFill>
                  <a:srgbClr val="FFFFFF"/>
                </a:solidFill>
                <a:latin typeface="Verdana"/>
              </a:rPr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89541" y="2832794"/>
            <a:ext cx="2130176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230"/>
              </a:lnSpc>
              <a:spcBef>
                <a:spcPts val="0"/>
              </a:spcBef>
              <a:spcAft>
                <a:spcPts val="0"/>
              </a:spcAft>
            </a:pPr>
            <a:r>
              <a:rPr sz="984" b="1" i="0">
                <a:solidFill>
                  <a:srgbClr val="004578"/>
                </a:solidFill>
                <a:latin typeface="Verdana"/>
              </a:rPr>
              <a:t>Transfer Learning com MobileNetV2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29432" y="4040385"/>
            <a:ext cx="69502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81"/>
              </a:lnSpc>
              <a:spcBef>
                <a:spcPts val="0"/>
              </a:spcBef>
              <a:spcAft>
                <a:spcPts val="0"/>
              </a:spcAft>
            </a:pPr>
            <a:r>
              <a:rPr sz="984" b="1" i="0">
                <a:solidFill>
                  <a:srgbClr val="FFFFFF"/>
                </a:solidFill>
                <a:latin typeface="Verdana"/>
              </a:rPr>
              <a:t>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11858" y="4348013"/>
            <a:ext cx="1121866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230"/>
              </a:lnSpc>
              <a:spcBef>
                <a:spcPts val="0"/>
              </a:spcBef>
              <a:spcAft>
                <a:spcPts val="0"/>
              </a:spcAft>
            </a:pPr>
            <a:r>
              <a:rPr sz="984" b="1" i="0">
                <a:solidFill>
                  <a:srgbClr val="004578"/>
                </a:solidFill>
                <a:latin typeface="Verdana"/>
              </a:rPr>
              <a:t>Modelos Avaliados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13424" y="4040385"/>
            <a:ext cx="69502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81"/>
              </a:lnSpc>
              <a:spcBef>
                <a:spcPts val="0"/>
              </a:spcBef>
              <a:spcAft>
                <a:spcPts val="0"/>
              </a:spcAft>
            </a:pPr>
            <a:r>
              <a:rPr sz="984" b="1" i="0">
                <a:solidFill>
                  <a:srgbClr val="FFFFFF"/>
                </a:solidFill>
                <a:latin typeface="Verdana"/>
              </a:rPr>
              <a:t>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95850" y="4348013"/>
            <a:ext cx="1464468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230"/>
              </a:lnSpc>
              <a:spcBef>
                <a:spcPts val="0"/>
              </a:spcBef>
              <a:spcAft>
                <a:spcPts val="0"/>
              </a:spcAft>
            </a:pPr>
            <a:r>
              <a:rPr sz="984" b="1" i="0">
                <a:solidFill>
                  <a:srgbClr val="004578"/>
                </a:solidFill>
                <a:latin typeface="Verdana"/>
              </a:rPr>
              <a:t>Estratégias de Validação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97415" y="4040385"/>
            <a:ext cx="69502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81"/>
              </a:lnSpc>
              <a:spcBef>
                <a:spcPts val="0"/>
              </a:spcBef>
              <a:spcAft>
                <a:spcPts val="0"/>
              </a:spcAft>
            </a:pPr>
            <a:r>
              <a:rPr sz="984" b="1" i="0">
                <a:solidFill>
                  <a:srgbClr val="FFFFFF"/>
                </a:solidFill>
                <a:latin typeface="Verdana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779841" y="4348013"/>
            <a:ext cx="1450181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230"/>
              </a:lnSpc>
              <a:spcBef>
                <a:spcPts val="0"/>
              </a:spcBef>
              <a:spcAft>
                <a:spcPts val="0"/>
              </a:spcAft>
            </a:pPr>
            <a:r>
              <a:rPr sz="984" b="1" i="0">
                <a:solidFill>
                  <a:srgbClr val="004578"/>
                </a:solidFill>
                <a:latin typeface="Verdana"/>
              </a:rPr>
              <a:t>Resultados e Conclusão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34305" y="3008114"/>
            <a:ext cx="2386980" cy="4780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Visão geral do problema e dados de imagens aéreas coletadas por drone sobre Guaratinguetá (SP).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86001" y="3008114"/>
            <a:ext cx="2244264" cy="48706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Categorias de cobertura urbana identificadas no dataset, como telhados, vegetação, piscinas e vias.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37845" y="3008114"/>
            <a:ext cx="2407214" cy="4780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Etapas de pré-processamento, extração de features e construção do pipeline de classificação.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189541" y="3008114"/>
            <a:ext cx="2277835" cy="4780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Uso de rede neural pré-treinada para extração de representações visuais ricas das imagens RGB.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11858" y="4523333"/>
            <a:ext cx="2461327" cy="4780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SVM, KNN e outros classificadores testados sobre as features extraídas pela MobileNetV2.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95850" y="4523333"/>
            <a:ext cx="2420857" cy="4780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Avaliação por holdout e k-fold cross- validation para estimar a generalização dos modelos.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779841" y="4523333"/>
            <a:ext cx="2529542" cy="4780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Métricas de desempenho (acurácia, F1- score) e considerações finais sobre o método proposto.</a:t>
            </a:r>
          </a:p>
        </p:txBody>
      </p:sp>
      <p:pic>
        <p:nvPicPr>
          <p:cNvPr id="50" name="Picture 49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6559004"/>
            <a:ext cx="12192000" cy="29899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57200" y="6644729"/>
            <a:ext cx="2337494" cy="1143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008"/>
              </a:lnSpc>
              <a:spcBef>
                <a:spcPts val="0"/>
              </a:spcBef>
              <a:spcAft>
                <a:spcPts val="0"/>
              </a:spcAft>
            </a:pPr>
            <a:r>
              <a:rPr sz="839" b="0" i="0">
                <a:solidFill>
                  <a:srgbClr val="004578"/>
                </a:solidFill>
                <a:latin typeface="Segoe UI"/>
              </a:rPr>
              <a:t>1T Generoso  ·  1T João Marcos  ·  1T Vitor Cesa</a:t>
            </a:r>
          </a:p>
        </p:txBody>
      </p:sp>
      <p:pic>
        <p:nvPicPr>
          <p:cNvPr id="53" name="Picture 52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47625"/>
          </a:xfrm>
          <a:prstGeom prst="rect">
            <a:avLst/>
          </a:prstGeom>
        </p:spPr>
      </p:pic>
      <p:sp>
        <p:nvSpPr>
          <p:cNvPr id="54" name="Espaço Reservado para Número de Slide 53">
            <a:extLst>
              <a:ext uri="{FF2B5EF4-FFF2-40B4-BE49-F238E27FC236}">
                <a16:creationId xmlns:a16="http://schemas.microsoft.com/office/drawing/2014/main" id="{DFE25DF3-609B-B44C-BB3D-6E3DFA3DF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838200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24625"/>
            <a:ext cx="12192000" cy="333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66700"/>
            <a:ext cx="4064347" cy="4191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sz="3000" b="1" i="0">
                <a:solidFill>
                  <a:srgbClr val="0078D7"/>
                </a:solidFill>
                <a:latin typeface="Verdana"/>
              </a:rPr>
              <a:t>Contexto do Problema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E989E7B7-2405-2A36-1585-6865C06C0B1A}"/>
              </a:ext>
            </a:extLst>
          </p:cNvPr>
          <p:cNvGrpSpPr/>
          <p:nvPr/>
        </p:nvGrpSpPr>
        <p:grpSpPr>
          <a:xfrm>
            <a:off x="10194875" y="352425"/>
            <a:ext cx="1524000" cy="276225"/>
            <a:chOff x="4673947" y="352425"/>
            <a:chExt cx="1524000" cy="276225"/>
          </a:xfrm>
        </p:grpSpPr>
        <p:pic>
          <p:nvPicPr>
            <p:cNvPr id="4" name="Picture 3" descr="imag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73947" y="352425"/>
              <a:ext cx="1524000" cy="27622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778722" y="409575"/>
              <a:ext cx="1318617" cy="1524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57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50" b="1" i="0" dirty="0">
                  <a:solidFill>
                    <a:srgbClr val="0078D7"/>
                  </a:solidFill>
                  <a:latin typeface="Segoe UI"/>
                </a:rPr>
                <a:t>DATASET &amp; COLETA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7200" y="6629400"/>
            <a:ext cx="2667446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350"/>
              </a:lnSpc>
              <a:spcBef>
                <a:spcPts val="0"/>
              </a:spcBef>
              <a:spcAft>
                <a:spcPts val="0"/>
              </a:spcAft>
            </a:pPr>
            <a:r>
              <a:rPr sz="900" b="1" i="0">
                <a:solidFill>
                  <a:srgbClr val="0078D7"/>
                </a:solidFill>
                <a:latin typeface="Segoe UI"/>
              </a:rPr>
              <a:t>CEAO-802 — MÉTODOS DE ANÁLISE DE DADOS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71101" y="6629400"/>
            <a:ext cx="63698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350"/>
              </a:lnSpc>
              <a:spcBef>
                <a:spcPts val="0"/>
              </a:spcBef>
              <a:spcAft>
                <a:spcPts val="0"/>
              </a:spcAft>
            </a:pPr>
            <a:endParaRPr sz="900" b="0" i="0" dirty="0">
              <a:solidFill>
                <a:srgbClr val="888888"/>
              </a:solidFill>
              <a:latin typeface="Segoe UI"/>
            </a:endParaRPr>
          </a:p>
        </p:txBody>
      </p:sp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1781919"/>
            <a:ext cx="5032325" cy="354210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326630"/>
            <a:ext cx="5029200" cy="695325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3153519"/>
            <a:ext cx="5029200" cy="695325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3980408"/>
            <a:ext cx="5029200" cy="695325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4807297"/>
            <a:ext cx="5029200" cy="771525"/>
          </a:xfrm>
          <a:prstGeom prst="rect">
            <a:avLst/>
          </a:prstGeom>
        </p:spPr>
      </p:pic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975" y="5194101"/>
            <a:ext cx="3448050" cy="266700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175" y="3296394"/>
            <a:ext cx="190500" cy="167580"/>
          </a:xfrm>
          <a:prstGeom prst="rect">
            <a:avLst/>
          </a:prstGeom>
        </p:spPr>
      </p:pic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175" y="4123283"/>
            <a:ext cx="190500" cy="167580"/>
          </a:xfrm>
          <a:prstGeom prst="rect">
            <a:avLst/>
          </a:prstGeom>
        </p:spPr>
      </p:pic>
      <p:pic>
        <p:nvPicPr>
          <p:cNvPr id="18" name="Picture 17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175" y="4950172"/>
            <a:ext cx="190500" cy="1675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600" y="1829544"/>
            <a:ext cx="2568624" cy="2571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2790"/>
              </a:lnSpc>
              <a:spcBef>
                <a:spcPts val="0"/>
              </a:spcBef>
              <a:spcAft>
                <a:spcPts val="0"/>
              </a:spcAft>
            </a:pPr>
            <a:r>
              <a:rPr sz="1860" b="1" i="0">
                <a:solidFill>
                  <a:srgbClr val="004578"/>
                </a:solidFill>
                <a:latin typeface="Verdana"/>
              </a:rPr>
              <a:t>Visão Geral do Dataset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2975" y="2469505"/>
            <a:ext cx="4459568" cy="4559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845"/>
              </a:lnSpc>
              <a:spcBef>
                <a:spcPts val="0"/>
              </a:spcBef>
              <a:spcAft>
                <a:spcPts val="0"/>
              </a:spcAft>
            </a:pPr>
            <a:r>
              <a:rPr sz="1230" b="1" i="0">
                <a:solidFill>
                  <a:srgbClr val="004578"/>
                </a:solidFill>
                <a:latin typeface="Segoe UI"/>
              </a:rPr>
              <a:t>Coleta por drone</a:t>
            </a:r>
            <a:r>
              <a:rPr sz="1230" b="0" i="0">
                <a:solidFill>
                  <a:srgbClr val="2B2B2B"/>
                </a:solidFill>
                <a:latin typeface="Segoe UI"/>
              </a:rPr>
              <a:t> em Guaratinguetá (SP) — imagens aéreas de cobertura urbana capturadas sobre a cidade.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2975" y="3296394"/>
            <a:ext cx="4603203" cy="45045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845"/>
              </a:lnSpc>
              <a:spcBef>
                <a:spcPts val="0"/>
              </a:spcBef>
              <a:spcAft>
                <a:spcPts val="0"/>
              </a:spcAft>
            </a:pPr>
            <a:r>
              <a:rPr sz="1230" b="1" i="0">
                <a:solidFill>
                  <a:srgbClr val="004578"/>
                </a:solidFill>
                <a:latin typeface="Segoe UI"/>
              </a:rPr>
              <a:t>13 classes de cobertura urbana</a:t>
            </a:r>
            <a:r>
              <a:rPr sz="1230" b="0" i="0">
                <a:solidFill>
                  <a:srgbClr val="2B2B2B"/>
                </a:solidFill>
                <a:latin typeface="Segoe UI"/>
              </a:rPr>
              <a:t> — cada recorte de imagem é classificado em uma das categorias do dataset.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2975" y="4123283"/>
            <a:ext cx="4441939" cy="50759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845"/>
              </a:lnSpc>
              <a:spcBef>
                <a:spcPts val="0"/>
              </a:spcBef>
              <a:spcAft>
                <a:spcPts val="0"/>
              </a:spcAft>
            </a:pPr>
            <a:r>
              <a:rPr sz="1230" b="1" i="0">
                <a:solidFill>
                  <a:srgbClr val="004578"/>
                </a:solidFill>
                <a:latin typeface="Segoe UI"/>
              </a:rPr>
              <a:t>4 modalidades disponíveis:</a:t>
            </a:r>
            <a:r>
              <a:rPr sz="1230" b="0" i="0">
                <a:solidFill>
                  <a:srgbClr val="2B2B2B"/>
                </a:solidFill>
                <a:latin typeface="Segoe UI"/>
              </a:rPr>
              <a:t> RGB dia, RGB noite, TIR dia, TIR noite — este trabalho utiliza </a:t>
            </a:r>
            <a:r>
              <a:rPr sz="1230" b="1" i="0">
                <a:solidFill>
                  <a:srgbClr val="004578"/>
                </a:solidFill>
                <a:latin typeface="Segoe UI"/>
              </a:rPr>
              <a:t>somente as imagens RGB</a:t>
            </a:r>
            <a:r>
              <a:rPr sz="1230" b="0" i="0">
                <a:solidFill>
                  <a:srgbClr val="2B2B2B"/>
                </a:solidFill>
                <a:latin typeface="Segoe UI"/>
              </a:rPr>
              <a:t> 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2975" y="4950172"/>
            <a:ext cx="4343832" cy="2456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845"/>
              </a:lnSpc>
              <a:spcBef>
                <a:spcPts val="0"/>
              </a:spcBef>
              <a:spcAft>
                <a:spcPts val="0"/>
              </a:spcAft>
            </a:pPr>
            <a:r>
              <a:rPr sz="1230" b="1" i="0">
                <a:solidFill>
                  <a:srgbClr val="004578"/>
                </a:solidFill>
                <a:latin typeface="Segoe UI"/>
              </a:rPr>
              <a:t>Rotulagem automática</a:t>
            </a:r>
            <a:r>
              <a:rPr sz="1230" b="0" i="0">
                <a:solidFill>
                  <a:srgbClr val="2B2B2B"/>
                </a:solidFill>
                <a:latin typeface="Segoe UI"/>
              </a:rPr>
              <a:t> pelo nome do arquivo. Convenção: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9175" y="5213151"/>
            <a:ext cx="3303537" cy="1714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845"/>
              </a:lnSpc>
              <a:spcBef>
                <a:spcPts val="0"/>
              </a:spcBef>
              <a:spcAft>
                <a:spcPts val="0"/>
              </a:spcAft>
            </a:pPr>
            <a:r>
              <a:rPr sz="1230" b="0" i="0" dirty="0">
                <a:solidFill>
                  <a:schemeClr val="bg1"/>
                </a:solidFill>
                <a:latin typeface="Segoe UI"/>
              </a:rPr>
              <a:t>C[classe]_[ano]_[mês]_[período]_[seq]_RGB.tiff</a:t>
            </a:r>
          </a:p>
        </p:txBody>
      </p:sp>
      <p:pic>
        <p:nvPicPr>
          <p:cNvPr id="25" name="Picture 24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143000" cy="1143000"/>
          </a:xfrm>
          <a:prstGeom prst="rect">
            <a:avLst/>
          </a:prstGeom>
        </p:spPr>
      </p:pic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70525" y="1347043"/>
            <a:ext cx="5857875" cy="4667250"/>
          </a:xfrm>
          <a:prstGeom prst="rect">
            <a:avLst/>
          </a:prstGeom>
        </p:spPr>
      </p:pic>
      <p:pic>
        <p:nvPicPr>
          <p:cNvPr id="27" name="Picture 26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80050" y="1356568"/>
            <a:ext cx="5838825" cy="4648200"/>
          </a:xfrm>
          <a:prstGeom prst="rect">
            <a:avLst/>
          </a:prstGeom>
        </p:spPr>
      </p:pic>
      <p:pic>
        <p:nvPicPr>
          <p:cNvPr id="28" name="Picture 27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0050" y="5419427"/>
            <a:ext cx="5838825" cy="581025"/>
          </a:xfrm>
          <a:prstGeom prst="rect">
            <a:avLst/>
          </a:prstGeom>
        </p:spPr>
      </p:pic>
      <p:pic>
        <p:nvPicPr>
          <p:cNvPr id="29" name="Picture 28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70550" y="5682257"/>
            <a:ext cx="102840" cy="13721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249590" y="5667077"/>
            <a:ext cx="3786782" cy="1524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620"/>
              </a:lnSpc>
              <a:spcBef>
                <a:spcPts val="0"/>
              </a:spcBef>
              <a:spcAft>
                <a:spcPts val="0"/>
              </a:spcAft>
            </a:pPr>
            <a:r>
              <a:rPr sz="1080" b="0" i="0">
                <a:solidFill>
                  <a:srgbClr val="FFFFFF"/>
                </a:solidFill>
                <a:latin typeface="Segoe UI"/>
              </a:rPr>
              <a:t>Guaratinguetá (SP) — imagem aérea RGB coletada por drone</a:t>
            </a:r>
          </a:p>
        </p:txBody>
      </p:sp>
      <p:sp>
        <p:nvSpPr>
          <p:cNvPr id="31" name="Espaço Reservado para Número de Slide 30">
            <a:extLst>
              <a:ext uri="{FF2B5EF4-FFF2-40B4-BE49-F238E27FC236}">
                <a16:creationId xmlns:a16="http://schemas.microsoft.com/office/drawing/2014/main" id="{678480FF-215B-9328-F243-97D85C758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1EEF96-DDC8-FE3B-D7E8-7D4BC69DD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>
            <a:extLst>
              <a:ext uri="{FF2B5EF4-FFF2-40B4-BE49-F238E27FC236}">
                <a16:creationId xmlns:a16="http://schemas.microsoft.com/office/drawing/2014/main" id="{DBCB5CCA-7B18-6651-93A2-0867AEDE6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>
            <a:extLst>
              <a:ext uri="{FF2B5EF4-FFF2-40B4-BE49-F238E27FC236}">
                <a16:creationId xmlns:a16="http://schemas.microsoft.com/office/drawing/2014/main" id="{EBBE411D-31DB-F089-E81E-920C4ABD1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838200"/>
          </a:xfrm>
          <a:prstGeom prst="rect">
            <a:avLst/>
          </a:prstGeom>
        </p:spPr>
      </p:pic>
      <p:pic>
        <p:nvPicPr>
          <p:cNvPr id="5" name="Picture 4" descr="image.png">
            <a:extLst>
              <a:ext uri="{FF2B5EF4-FFF2-40B4-BE49-F238E27FC236}">
                <a16:creationId xmlns:a16="http://schemas.microsoft.com/office/drawing/2014/main" id="{0B558833-EFDC-F1EA-9F2E-AC08375DC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24625"/>
            <a:ext cx="12192000" cy="333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F2920D-E524-606F-68D3-2F4E1B727FD2}"/>
              </a:ext>
            </a:extLst>
          </p:cNvPr>
          <p:cNvSpPr txBox="1"/>
          <p:nvPr/>
        </p:nvSpPr>
        <p:spPr>
          <a:xfrm>
            <a:off x="457200" y="266700"/>
            <a:ext cx="4064347" cy="4191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sz="3000" b="1" i="0">
                <a:solidFill>
                  <a:srgbClr val="0078D7"/>
                </a:solidFill>
                <a:latin typeface="Verdana"/>
              </a:rPr>
              <a:t>Contexto do Problema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6B0E6543-A676-9670-076F-B595BF0F454B}"/>
              </a:ext>
            </a:extLst>
          </p:cNvPr>
          <p:cNvGrpSpPr/>
          <p:nvPr/>
        </p:nvGrpSpPr>
        <p:grpSpPr>
          <a:xfrm>
            <a:off x="10194875" y="352425"/>
            <a:ext cx="1524000" cy="276225"/>
            <a:chOff x="4673947" y="352425"/>
            <a:chExt cx="1524000" cy="276225"/>
          </a:xfrm>
        </p:grpSpPr>
        <p:pic>
          <p:nvPicPr>
            <p:cNvPr id="4" name="Picture 3" descr="image.png">
              <a:extLst>
                <a:ext uri="{FF2B5EF4-FFF2-40B4-BE49-F238E27FC236}">
                  <a16:creationId xmlns:a16="http://schemas.microsoft.com/office/drawing/2014/main" id="{FCB80C64-C647-2A2F-B31D-AA3694406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73947" y="352425"/>
              <a:ext cx="1524000" cy="27622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FBE297-AFE7-F5B5-1488-09B75645C58D}"/>
                </a:ext>
              </a:extLst>
            </p:cNvPr>
            <p:cNvSpPr txBox="1"/>
            <p:nvPr/>
          </p:nvSpPr>
          <p:spPr>
            <a:xfrm>
              <a:off x="4778722" y="409575"/>
              <a:ext cx="1318617" cy="1524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57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50" b="1" i="0" dirty="0">
                  <a:solidFill>
                    <a:srgbClr val="0078D7"/>
                  </a:solidFill>
                  <a:latin typeface="Segoe UI"/>
                </a:rPr>
                <a:t>DATASET &amp; COLETA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8621115-97B9-8659-7598-D6ABB237BF57}"/>
              </a:ext>
            </a:extLst>
          </p:cNvPr>
          <p:cNvSpPr txBox="1"/>
          <p:nvPr/>
        </p:nvSpPr>
        <p:spPr>
          <a:xfrm>
            <a:off x="457200" y="6629400"/>
            <a:ext cx="2667446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350"/>
              </a:lnSpc>
              <a:spcBef>
                <a:spcPts val="0"/>
              </a:spcBef>
              <a:spcAft>
                <a:spcPts val="0"/>
              </a:spcAft>
            </a:pPr>
            <a:r>
              <a:rPr sz="900" b="1" i="0">
                <a:solidFill>
                  <a:srgbClr val="0078D7"/>
                </a:solidFill>
                <a:latin typeface="Segoe UI"/>
              </a:rPr>
              <a:t>CEAO-802 — MÉTODOS DE ANÁLISE DE DADOS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70FFF-524E-C84B-AE8A-EDD6F052EBE0}"/>
              </a:ext>
            </a:extLst>
          </p:cNvPr>
          <p:cNvSpPr txBox="1"/>
          <p:nvPr/>
        </p:nvSpPr>
        <p:spPr>
          <a:xfrm>
            <a:off x="11671101" y="6629400"/>
            <a:ext cx="63698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350"/>
              </a:lnSpc>
              <a:spcBef>
                <a:spcPts val="0"/>
              </a:spcBef>
              <a:spcAft>
                <a:spcPts val="0"/>
              </a:spcAft>
            </a:pPr>
            <a:endParaRPr sz="900" b="0" i="0" dirty="0">
              <a:solidFill>
                <a:srgbClr val="888888"/>
              </a:solidFill>
              <a:latin typeface="Segoe UI"/>
            </a:endParaRPr>
          </a:p>
        </p:txBody>
      </p:sp>
      <p:pic>
        <p:nvPicPr>
          <p:cNvPr id="25" name="Picture 24" descr="image.png">
            <a:extLst>
              <a:ext uri="{FF2B5EF4-FFF2-40B4-BE49-F238E27FC236}">
                <a16:creationId xmlns:a16="http://schemas.microsoft.com/office/drawing/2014/main" id="{4978CE91-19CA-4407-30F8-A5681D93D2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143000" cy="1143000"/>
          </a:xfrm>
          <a:prstGeom prst="rect">
            <a:avLst/>
          </a:prstGeom>
        </p:spPr>
      </p:pic>
      <p:sp>
        <p:nvSpPr>
          <p:cNvPr id="31" name="Espaço Reservado para Número de Slide 30">
            <a:extLst>
              <a:ext uri="{FF2B5EF4-FFF2-40B4-BE49-F238E27FC236}">
                <a16:creationId xmlns:a16="http://schemas.microsoft.com/office/drawing/2014/main" id="{EBFD8AD6-D182-546D-6A4F-54F3A3488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4</a:t>
            </a:fld>
            <a:endParaRPr lang="en-US"/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68594AC5-8396-1672-8C04-010644D5DC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3430" y="1190625"/>
            <a:ext cx="3130704" cy="2346484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181EC503-184E-91CD-0954-BEDDEF19A8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3430" y="3886200"/>
            <a:ext cx="3130704" cy="2346484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A258823D-D2CA-29AC-C3AE-5621A57E6F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3000" y="1004388"/>
            <a:ext cx="5902565" cy="542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08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362700"/>
            <a:ext cx="11277600" cy="352425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60" y="6473130"/>
            <a:ext cx="137070" cy="137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6512" y="6457950"/>
            <a:ext cx="9744819" cy="1524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620"/>
              </a:lnSpc>
              <a:spcBef>
                <a:spcPts val="0"/>
              </a:spcBef>
              <a:spcAft>
                <a:spcPts val="0"/>
              </a:spcAft>
            </a:pPr>
            <a:r>
              <a:rPr sz="1080" b="0" i="1">
                <a:solidFill>
                  <a:srgbClr val="2B2B2B"/>
                </a:solidFill>
                <a:latin typeface="Segoe UI"/>
              </a:rPr>
              <a:t>Cada classe representa uma categoria de superfície urbana identificável em imagens RGB de sensoriamento remoto — base para treinamento do modelo SVM.</a:t>
            </a: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961727"/>
            <a:ext cx="571500" cy="28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213270"/>
            <a:ext cx="6458396" cy="4191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sz="3000" b="1" i="0">
                <a:solidFill>
                  <a:srgbClr val="0078D7"/>
                </a:solidFill>
                <a:latin typeface="Verdana"/>
              </a:rPr>
              <a:t>As 13 Classes de Cobertura Urbana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91306"/>
            <a:ext cx="5415855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755"/>
              </a:lnSpc>
              <a:spcBef>
                <a:spcPts val="0"/>
              </a:spcBef>
              <a:spcAft>
                <a:spcPts val="0"/>
              </a:spcAft>
            </a:pPr>
            <a:r>
              <a:rPr sz="1170" b="0" i="0">
                <a:solidFill>
                  <a:srgbClr val="2B2B2B"/>
                </a:solidFill>
                <a:latin typeface="Segoe UI"/>
              </a:rPr>
              <a:t>Dataset organizado em dois grupos temáticos para classificação de imagens RGB</a:t>
            </a:r>
          </a:p>
        </p:txBody>
      </p:sp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1173063"/>
            <a:ext cx="4953000" cy="4972050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25" y="1182588"/>
            <a:ext cx="4933950" cy="504825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485" y="2452836"/>
            <a:ext cx="4562475" cy="361950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485" y="2880121"/>
            <a:ext cx="4562475" cy="361950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485" y="3307407"/>
            <a:ext cx="4562475" cy="361950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485" y="3734692"/>
            <a:ext cx="4562475" cy="361950"/>
          </a:xfrm>
          <a:prstGeom prst="rect">
            <a:avLst/>
          </a:prstGeom>
        </p:spPr>
      </p:pic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485" y="4161978"/>
            <a:ext cx="4562475" cy="361950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485" y="4589264"/>
            <a:ext cx="4562475" cy="361950"/>
          </a:xfrm>
          <a:prstGeom prst="rect">
            <a:avLst/>
          </a:prstGeom>
        </p:spPr>
      </p:pic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485" y="5016549"/>
            <a:ext cx="4562475" cy="361950"/>
          </a:xfrm>
          <a:prstGeom prst="rect">
            <a:avLst/>
          </a:prstGeom>
        </p:spPr>
      </p:pic>
      <p:pic>
        <p:nvPicPr>
          <p:cNvPr id="18" name="Picture 17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9298" y="2565796"/>
            <a:ext cx="167580" cy="137219"/>
          </a:xfrm>
          <a:prstGeom prst="rect">
            <a:avLst/>
          </a:prstGeom>
        </p:spPr>
      </p:pic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9298" y="2993082"/>
            <a:ext cx="167580" cy="137219"/>
          </a:xfrm>
          <a:prstGeom prst="rect">
            <a:avLst/>
          </a:prstGeom>
        </p:spPr>
      </p:pic>
      <p:pic>
        <p:nvPicPr>
          <p:cNvPr id="20" name="Picture 19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9298" y="3443287"/>
            <a:ext cx="167580" cy="91380"/>
          </a:xfrm>
          <a:prstGeom prst="rect">
            <a:avLst/>
          </a:prstGeom>
        </p:spPr>
      </p:pic>
      <p:pic>
        <p:nvPicPr>
          <p:cNvPr id="21" name="Picture 20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9298" y="3847653"/>
            <a:ext cx="167580" cy="137219"/>
          </a:xfrm>
          <a:prstGeom prst="rect">
            <a:avLst/>
          </a:prstGeom>
        </p:spPr>
      </p:pic>
      <p:pic>
        <p:nvPicPr>
          <p:cNvPr id="22" name="Picture 21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9298" y="4274939"/>
            <a:ext cx="167580" cy="137219"/>
          </a:xfrm>
          <a:prstGeom prst="rect">
            <a:avLst/>
          </a:prstGeom>
        </p:spPr>
      </p:pic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89298" y="4702224"/>
            <a:ext cx="167580" cy="137219"/>
          </a:xfrm>
          <a:prstGeom prst="rect">
            <a:avLst/>
          </a:prstGeom>
        </p:spPr>
      </p:pic>
      <p:pic>
        <p:nvPicPr>
          <p:cNvPr id="24" name="Picture 23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89298" y="5129510"/>
            <a:ext cx="167580" cy="13721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23776" y="1340643"/>
            <a:ext cx="2818804" cy="1905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980"/>
              </a:lnSpc>
              <a:spcBef>
                <a:spcPts val="0"/>
              </a:spcBef>
              <a:spcAft>
                <a:spcPts val="0"/>
              </a:spcAft>
            </a:pPr>
            <a:r>
              <a:rPr sz="1320" b="1" i="0">
                <a:solidFill>
                  <a:srgbClr val="FFFFFF"/>
                </a:solidFill>
                <a:latin typeface="Verdana"/>
              </a:rPr>
              <a:t>C1–C7: Vegetação, Solo e Telhados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7066" y="2553295"/>
            <a:ext cx="189904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579"/>
              </a:lnSpc>
              <a:spcBef>
                <a:spcPts val="0"/>
              </a:spcBef>
              <a:spcAft>
                <a:spcPts val="0"/>
              </a:spcAft>
            </a:pPr>
            <a:r>
              <a:rPr sz="1170" b="1" i="0">
                <a:solidFill>
                  <a:srgbClr val="0078D7"/>
                </a:solidFill>
                <a:latin typeface="Verdana"/>
              </a:rPr>
              <a:t>C1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3439" y="2548086"/>
            <a:ext cx="1408658" cy="1714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660"/>
              </a:lnSpc>
              <a:spcBef>
                <a:spcPts val="0"/>
              </a:spcBef>
              <a:spcAft>
                <a:spcPts val="0"/>
              </a:spcAft>
            </a:pPr>
            <a:r>
              <a:rPr sz="1230" b="1" i="0">
                <a:solidFill>
                  <a:srgbClr val="2B2B2B"/>
                </a:solidFill>
                <a:latin typeface="Segoe UI"/>
              </a:rPr>
              <a:t>Vegetação Arbórea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7066" y="2980580"/>
            <a:ext cx="189904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579"/>
              </a:lnSpc>
              <a:spcBef>
                <a:spcPts val="0"/>
              </a:spcBef>
              <a:spcAft>
                <a:spcPts val="0"/>
              </a:spcAft>
            </a:pPr>
            <a:r>
              <a:rPr sz="1170" b="1" i="0">
                <a:solidFill>
                  <a:srgbClr val="0078D7"/>
                </a:solidFill>
                <a:latin typeface="Verdana"/>
              </a:rPr>
              <a:t>C2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63439" y="2975371"/>
            <a:ext cx="1432024" cy="1714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660"/>
              </a:lnSpc>
              <a:spcBef>
                <a:spcPts val="0"/>
              </a:spcBef>
              <a:spcAft>
                <a:spcPts val="0"/>
              </a:spcAft>
            </a:pPr>
            <a:r>
              <a:rPr sz="1230" b="1" i="0">
                <a:solidFill>
                  <a:srgbClr val="2B2B2B"/>
                </a:solidFill>
                <a:latin typeface="Segoe UI"/>
              </a:rPr>
              <a:t>Vegetação Rasteira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7066" y="3407866"/>
            <a:ext cx="189904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579"/>
              </a:lnSpc>
              <a:spcBef>
                <a:spcPts val="0"/>
              </a:spcBef>
              <a:spcAft>
                <a:spcPts val="0"/>
              </a:spcAft>
            </a:pPr>
            <a:r>
              <a:rPr sz="1170" b="1" i="0">
                <a:solidFill>
                  <a:srgbClr val="0078D7"/>
                </a:solidFill>
                <a:latin typeface="Verdana"/>
              </a:rPr>
              <a:t>C3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63439" y="3402657"/>
            <a:ext cx="997594" cy="1714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660"/>
              </a:lnSpc>
              <a:spcBef>
                <a:spcPts val="0"/>
              </a:spcBef>
              <a:spcAft>
                <a:spcPts val="0"/>
              </a:spcAft>
            </a:pPr>
            <a:r>
              <a:rPr sz="1230" b="1" i="0">
                <a:solidFill>
                  <a:srgbClr val="2B2B2B"/>
                </a:solidFill>
                <a:latin typeface="Segoe UI"/>
              </a:rPr>
              <a:t>Solo Exposto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7066" y="3835151"/>
            <a:ext cx="189904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579"/>
              </a:lnSpc>
              <a:spcBef>
                <a:spcPts val="0"/>
              </a:spcBef>
              <a:spcAft>
                <a:spcPts val="0"/>
              </a:spcAft>
            </a:pPr>
            <a:r>
              <a:rPr sz="1170" b="1" i="0">
                <a:solidFill>
                  <a:srgbClr val="0078D7"/>
                </a:solidFill>
                <a:latin typeface="Verdana"/>
              </a:rPr>
              <a:t>C4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63439" y="3829942"/>
            <a:ext cx="1486495" cy="1714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660"/>
              </a:lnSpc>
              <a:spcBef>
                <a:spcPts val="0"/>
              </a:spcBef>
              <a:spcAft>
                <a:spcPts val="0"/>
              </a:spcAft>
            </a:pPr>
            <a:r>
              <a:rPr sz="1230" b="1" i="0">
                <a:solidFill>
                  <a:srgbClr val="2B2B2B"/>
                </a:solidFill>
                <a:latin typeface="Segoe UI"/>
              </a:rPr>
              <a:t>Pavimento Asfáltico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7066" y="4262437"/>
            <a:ext cx="189904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579"/>
              </a:lnSpc>
              <a:spcBef>
                <a:spcPts val="0"/>
              </a:spcBef>
              <a:spcAft>
                <a:spcPts val="0"/>
              </a:spcAft>
            </a:pPr>
            <a:r>
              <a:rPr sz="1170" b="1" i="0">
                <a:solidFill>
                  <a:srgbClr val="0078D7"/>
                </a:solidFill>
                <a:latin typeface="Verdana"/>
              </a:rPr>
              <a:t>C5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63439" y="4257228"/>
            <a:ext cx="1292572" cy="1714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660"/>
              </a:lnSpc>
              <a:spcBef>
                <a:spcPts val="0"/>
              </a:spcBef>
              <a:spcAft>
                <a:spcPts val="0"/>
              </a:spcAft>
            </a:pPr>
            <a:r>
              <a:rPr sz="1230" b="1" i="0">
                <a:solidFill>
                  <a:srgbClr val="2B2B2B"/>
                </a:solidFill>
                <a:latin typeface="Segoe UI"/>
              </a:rPr>
              <a:t>Solo Estabilizado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17066" y="4689723"/>
            <a:ext cx="189904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579"/>
              </a:lnSpc>
              <a:spcBef>
                <a:spcPts val="0"/>
              </a:spcBef>
              <a:spcAft>
                <a:spcPts val="0"/>
              </a:spcAft>
            </a:pPr>
            <a:r>
              <a:rPr sz="1170" b="1" i="0">
                <a:solidFill>
                  <a:srgbClr val="0078D7"/>
                </a:solidFill>
                <a:latin typeface="Verdana"/>
              </a:rPr>
              <a:t>C6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63439" y="4684514"/>
            <a:ext cx="1341834" cy="1714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660"/>
              </a:lnSpc>
              <a:spcBef>
                <a:spcPts val="0"/>
              </a:spcBef>
              <a:spcAft>
                <a:spcPts val="0"/>
              </a:spcAft>
            </a:pPr>
            <a:r>
              <a:rPr sz="1230" b="1" i="0">
                <a:solidFill>
                  <a:srgbClr val="2B2B2B"/>
                </a:solidFill>
                <a:latin typeface="Segoe UI"/>
              </a:rPr>
              <a:t>Telhado Cerâmico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7066" y="5117008"/>
            <a:ext cx="189904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579"/>
              </a:lnSpc>
              <a:spcBef>
                <a:spcPts val="0"/>
              </a:spcBef>
              <a:spcAft>
                <a:spcPts val="0"/>
              </a:spcAft>
            </a:pPr>
            <a:r>
              <a:rPr sz="1170" b="1" i="0">
                <a:solidFill>
                  <a:srgbClr val="0078D7"/>
                </a:solidFill>
                <a:latin typeface="Verdana"/>
              </a:rPr>
              <a:t>C7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63439" y="5111799"/>
            <a:ext cx="1844724" cy="1714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660"/>
              </a:lnSpc>
              <a:spcBef>
                <a:spcPts val="0"/>
              </a:spcBef>
              <a:spcAft>
                <a:spcPts val="0"/>
              </a:spcAft>
            </a:pPr>
            <a:r>
              <a:rPr sz="1230" b="1" i="0">
                <a:solidFill>
                  <a:srgbClr val="2B2B2B"/>
                </a:solidFill>
                <a:latin typeface="Segoe UI"/>
              </a:rPr>
              <a:t>Telhado de Fibrocimento</a:t>
            </a:r>
          </a:p>
        </p:txBody>
      </p:sp>
      <p:pic>
        <p:nvPicPr>
          <p:cNvPr id="40" name="Picture 39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1173063"/>
            <a:ext cx="4953000" cy="4972050"/>
          </a:xfrm>
          <a:prstGeom prst="rect">
            <a:avLst/>
          </a:prstGeom>
        </p:spPr>
      </p:pic>
      <p:pic>
        <p:nvPicPr>
          <p:cNvPr id="41" name="Picture 40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4085" y="2666553"/>
            <a:ext cx="4562475" cy="361950"/>
          </a:xfrm>
          <a:prstGeom prst="rect">
            <a:avLst/>
          </a:prstGeom>
        </p:spPr>
      </p:pic>
      <p:pic>
        <p:nvPicPr>
          <p:cNvPr id="42" name="Picture 41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4085" y="3093839"/>
            <a:ext cx="4562475" cy="361950"/>
          </a:xfrm>
          <a:prstGeom prst="rect">
            <a:avLst/>
          </a:prstGeom>
        </p:spPr>
      </p:pic>
      <p:pic>
        <p:nvPicPr>
          <p:cNvPr id="43" name="Picture 42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4085" y="3521124"/>
            <a:ext cx="4562475" cy="361950"/>
          </a:xfrm>
          <a:prstGeom prst="rect">
            <a:avLst/>
          </a:prstGeom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4085" y="3948410"/>
            <a:ext cx="4562475" cy="361950"/>
          </a:xfrm>
          <a:prstGeom prst="rect">
            <a:avLst/>
          </a:prstGeom>
        </p:spPr>
      </p:pic>
      <p:pic>
        <p:nvPicPr>
          <p:cNvPr id="45" name="Picture 44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4085" y="4375695"/>
            <a:ext cx="4562475" cy="361950"/>
          </a:xfrm>
          <a:prstGeom prst="rect">
            <a:avLst/>
          </a:prstGeom>
        </p:spPr>
      </p:pic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4085" y="4802981"/>
            <a:ext cx="4562475" cy="361950"/>
          </a:xfrm>
          <a:prstGeom prst="rect">
            <a:avLst/>
          </a:prstGeom>
        </p:spPr>
      </p:pic>
      <p:pic>
        <p:nvPicPr>
          <p:cNvPr id="47" name="Picture 46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13898" y="2779514"/>
            <a:ext cx="167580" cy="137219"/>
          </a:xfrm>
          <a:prstGeom prst="rect">
            <a:avLst/>
          </a:prstGeom>
        </p:spPr>
      </p:pic>
      <p:pic>
        <p:nvPicPr>
          <p:cNvPr id="48" name="Picture 4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13898" y="3206799"/>
            <a:ext cx="167580" cy="137219"/>
          </a:xfrm>
          <a:prstGeom prst="rect">
            <a:avLst/>
          </a:prstGeom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13898" y="3634085"/>
            <a:ext cx="167580" cy="137219"/>
          </a:xfrm>
          <a:prstGeom prst="rect">
            <a:avLst/>
          </a:prstGeom>
        </p:spPr>
      </p:pic>
      <p:pic>
        <p:nvPicPr>
          <p:cNvPr id="50" name="Picture 4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13898" y="4061370"/>
            <a:ext cx="167580" cy="137219"/>
          </a:xfrm>
          <a:prstGeom prst="rect">
            <a:avLst/>
          </a:prstGeom>
        </p:spPr>
      </p:pic>
      <p:pic>
        <p:nvPicPr>
          <p:cNvPr id="51" name="Picture 50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13898" y="4488656"/>
            <a:ext cx="167580" cy="137219"/>
          </a:xfrm>
          <a:prstGeom prst="rect">
            <a:avLst/>
          </a:prstGeom>
        </p:spPr>
      </p:pic>
      <p:pic>
        <p:nvPicPr>
          <p:cNvPr id="52" name="Picture 51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13898" y="4915941"/>
            <a:ext cx="167580" cy="137219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286476" y="1340643"/>
            <a:ext cx="3800028" cy="1905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980"/>
              </a:lnSpc>
              <a:spcBef>
                <a:spcPts val="0"/>
              </a:spcBef>
              <a:spcAft>
                <a:spcPts val="0"/>
              </a:spcAft>
            </a:pPr>
            <a:r>
              <a:rPr sz="1320" b="1" i="0">
                <a:solidFill>
                  <a:srgbClr val="FFFFFF"/>
                </a:solidFill>
                <a:latin typeface="Verdana"/>
              </a:rPr>
              <a:t>C8–C13: Materiais Especiais e Objetos Urbanos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41666" y="2767012"/>
            <a:ext cx="189904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579"/>
              </a:lnSpc>
              <a:spcBef>
                <a:spcPts val="0"/>
              </a:spcBef>
              <a:spcAft>
                <a:spcPts val="0"/>
              </a:spcAft>
            </a:pPr>
            <a:r>
              <a:rPr sz="1170" b="1" i="0">
                <a:solidFill>
                  <a:srgbClr val="0078D7"/>
                </a:solidFill>
                <a:latin typeface="Verdana"/>
              </a:rPr>
              <a:t>C8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888039" y="2761803"/>
            <a:ext cx="1254918" cy="1714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660"/>
              </a:lnSpc>
              <a:spcBef>
                <a:spcPts val="0"/>
              </a:spcBef>
              <a:spcAft>
                <a:spcPts val="0"/>
              </a:spcAft>
            </a:pPr>
            <a:r>
              <a:rPr sz="1230" b="1" i="0">
                <a:solidFill>
                  <a:srgbClr val="2B2B2B"/>
                </a:solidFill>
                <a:latin typeface="Segoe UI"/>
              </a:rPr>
              <a:t>Telhado Metálico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141666" y="3194298"/>
            <a:ext cx="189904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579"/>
              </a:lnSpc>
              <a:spcBef>
                <a:spcPts val="0"/>
              </a:spcBef>
              <a:spcAft>
                <a:spcPts val="0"/>
              </a:spcAft>
            </a:pPr>
            <a:r>
              <a:rPr sz="1170" b="1" i="0">
                <a:solidFill>
                  <a:srgbClr val="0078D7"/>
                </a:solidFill>
                <a:latin typeface="Verdana"/>
              </a:rPr>
              <a:t>C9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888039" y="3189089"/>
            <a:ext cx="1371004" cy="1714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660"/>
              </a:lnSpc>
              <a:spcBef>
                <a:spcPts val="0"/>
              </a:spcBef>
              <a:spcAft>
                <a:spcPts val="0"/>
              </a:spcAft>
            </a:pPr>
            <a:r>
              <a:rPr sz="1230" b="1" i="0">
                <a:solidFill>
                  <a:srgbClr val="2B2B2B"/>
                </a:solidFill>
                <a:latin typeface="Segoe UI"/>
              </a:rPr>
              <a:t>Placa Fotovoltaica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141666" y="3621583"/>
            <a:ext cx="272504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579"/>
              </a:lnSpc>
              <a:spcBef>
                <a:spcPts val="0"/>
              </a:spcBef>
              <a:spcAft>
                <a:spcPts val="0"/>
              </a:spcAft>
            </a:pPr>
            <a:r>
              <a:rPr sz="1170" b="1" i="0">
                <a:solidFill>
                  <a:srgbClr val="0078D7"/>
                </a:solidFill>
                <a:latin typeface="Verdana"/>
              </a:rPr>
              <a:t>C10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888039" y="3616374"/>
            <a:ext cx="546794" cy="1714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660"/>
              </a:lnSpc>
              <a:spcBef>
                <a:spcPts val="0"/>
              </a:spcBef>
              <a:spcAft>
                <a:spcPts val="0"/>
              </a:spcAft>
            </a:pPr>
            <a:r>
              <a:rPr sz="1230" b="1" i="0">
                <a:solidFill>
                  <a:srgbClr val="2B2B2B"/>
                </a:solidFill>
                <a:latin typeface="Segoe UI"/>
              </a:rPr>
              <a:t>Piscina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41666" y="4048869"/>
            <a:ext cx="264318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579"/>
              </a:lnSpc>
              <a:spcBef>
                <a:spcPts val="0"/>
              </a:spcBef>
              <a:spcAft>
                <a:spcPts val="0"/>
              </a:spcAft>
            </a:pPr>
            <a:r>
              <a:rPr sz="1170" b="1" i="0">
                <a:solidFill>
                  <a:srgbClr val="0078D7"/>
                </a:solidFill>
                <a:latin typeface="Verdana"/>
              </a:rPr>
              <a:t>C11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888039" y="4043660"/>
            <a:ext cx="945802" cy="1714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660"/>
              </a:lnSpc>
              <a:spcBef>
                <a:spcPts val="0"/>
              </a:spcBef>
              <a:spcAft>
                <a:spcPts val="0"/>
              </a:spcAft>
            </a:pPr>
            <a:r>
              <a:rPr sz="1230" b="1" i="0">
                <a:solidFill>
                  <a:srgbClr val="2B2B2B"/>
                </a:solidFill>
                <a:latin typeface="Segoe UI"/>
              </a:rPr>
              <a:t>Pedra Sabão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141666" y="4476154"/>
            <a:ext cx="272504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579"/>
              </a:lnSpc>
              <a:spcBef>
                <a:spcPts val="0"/>
              </a:spcBef>
              <a:spcAft>
                <a:spcPts val="0"/>
              </a:spcAft>
            </a:pPr>
            <a:r>
              <a:rPr sz="1170" b="1" i="0">
                <a:solidFill>
                  <a:srgbClr val="0078D7"/>
                </a:solidFill>
                <a:latin typeface="Verdana"/>
              </a:rPr>
              <a:t>C12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888039" y="4470945"/>
            <a:ext cx="974377" cy="1714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660"/>
              </a:lnSpc>
              <a:spcBef>
                <a:spcPts val="0"/>
              </a:spcBef>
              <a:spcAft>
                <a:spcPts val="0"/>
              </a:spcAft>
            </a:pPr>
            <a:r>
              <a:rPr sz="1230" b="1" i="0">
                <a:solidFill>
                  <a:srgbClr val="2B2B2B"/>
                </a:solidFill>
                <a:latin typeface="Segoe UI"/>
              </a:rPr>
              <a:t>Caixa D'água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141666" y="4903440"/>
            <a:ext cx="272504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579"/>
              </a:lnSpc>
              <a:spcBef>
                <a:spcPts val="0"/>
              </a:spcBef>
              <a:spcAft>
                <a:spcPts val="0"/>
              </a:spcAft>
            </a:pPr>
            <a:r>
              <a:rPr sz="1170" b="1" i="0">
                <a:solidFill>
                  <a:srgbClr val="0078D7"/>
                </a:solidFill>
                <a:latin typeface="Verdana"/>
              </a:rPr>
              <a:t>C13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888039" y="4898231"/>
            <a:ext cx="633561" cy="1714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660"/>
              </a:lnSpc>
              <a:spcBef>
                <a:spcPts val="0"/>
              </a:spcBef>
              <a:spcAft>
                <a:spcPts val="0"/>
              </a:spcAft>
            </a:pPr>
            <a:r>
              <a:rPr sz="1230" b="1" i="0">
                <a:solidFill>
                  <a:srgbClr val="2B2B2B"/>
                </a:solidFill>
                <a:latin typeface="Segoe UI"/>
              </a:rPr>
              <a:t>Veículos</a:t>
            </a:r>
          </a:p>
        </p:txBody>
      </p:sp>
      <p:pic>
        <p:nvPicPr>
          <p:cNvPr id="66" name="Picture 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9995" y="1361479"/>
            <a:ext cx="152400" cy="152400"/>
          </a:xfrm>
          <a:prstGeom prst="rect">
            <a:avLst/>
          </a:prstGeom>
        </p:spPr>
      </p:pic>
      <p:pic>
        <p:nvPicPr>
          <p:cNvPr id="67" name="Picture 66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04595" y="1361479"/>
            <a:ext cx="190500" cy="152400"/>
          </a:xfrm>
          <a:prstGeom prst="rect">
            <a:avLst/>
          </a:prstGeom>
        </p:spPr>
      </p:pic>
      <p:pic>
        <p:nvPicPr>
          <p:cNvPr id="68" name="Picture 6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091237" y="1173063"/>
            <a:ext cx="9525" cy="4972050"/>
          </a:xfrm>
          <a:prstGeom prst="rect">
            <a:avLst/>
          </a:prstGeom>
        </p:spPr>
      </p:pic>
      <p:pic>
        <p:nvPicPr>
          <p:cNvPr id="69" name="Picture 6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791200" y="3356371"/>
            <a:ext cx="609600" cy="609600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5981551" y="3511123"/>
            <a:ext cx="228897" cy="20574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620"/>
              </a:lnSpc>
              <a:spcBef>
                <a:spcPts val="0"/>
              </a:spcBef>
              <a:spcAft>
                <a:spcPts val="0"/>
              </a:spcAft>
            </a:pPr>
            <a:r>
              <a:rPr sz="1620" b="1" i="0">
                <a:solidFill>
                  <a:srgbClr val="0078D7"/>
                </a:solidFill>
                <a:latin typeface="Verdana"/>
              </a:rPr>
              <a:t>13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908923" y="3727662"/>
            <a:ext cx="374005" cy="7924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624"/>
              </a:lnSpc>
              <a:spcBef>
                <a:spcPts val="0"/>
              </a:spcBef>
              <a:spcAft>
                <a:spcPts val="0"/>
              </a:spcAft>
            </a:pPr>
            <a:r>
              <a:rPr sz="624" b="1" i="0">
                <a:solidFill>
                  <a:srgbClr val="2B2B2B"/>
                </a:solidFill>
                <a:latin typeface="Verdana"/>
              </a:rPr>
              <a:t>CLASSES</a:t>
            </a:r>
          </a:p>
        </p:txBody>
      </p:sp>
      <p:pic>
        <p:nvPicPr>
          <p:cNvPr id="72" name="Picture 71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0"/>
            <a:ext cx="12192000" cy="38100"/>
          </a:xfrm>
          <a:prstGeom prst="rect">
            <a:avLst/>
          </a:prstGeom>
        </p:spPr>
      </p:pic>
      <p:sp>
        <p:nvSpPr>
          <p:cNvPr id="73" name="Espaço Reservado para Número de Slide 72">
            <a:extLst>
              <a:ext uri="{FF2B5EF4-FFF2-40B4-BE49-F238E27FC236}">
                <a16:creationId xmlns:a16="http://schemas.microsoft.com/office/drawing/2014/main" id="{ECB7E8B6-31FB-8614-DE9E-82AE81CDD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001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228600"/>
            <a:ext cx="3769369" cy="4191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sz="3000" b="1" i="0">
                <a:solidFill>
                  <a:srgbClr val="0078D7"/>
                </a:solidFill>
                <a:latin typeface="Verdana"/>
              </a:rPr>
              <a:t>Amostra Balanceada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87585"/>
            <a:ext cx="4514850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440"/>
              </a:lnSpc>
              <a:spcBef>
                <a:spcPts val="0"/>
              </a:spcBef>
              <a:spcAft>
                <a:spcPts val="0"/>
              </a:spcAft>
            </a:pPr>
            <a:r>
              <a:rPr sz="1200" b="0" i="0">
                <a:solidFill>
                  <a:srgbClr val="2B2B2B"/>
                </a:solidFill>
                <a:latin typeface="Segoe UI"/>
              </a:rPr>
              <a:t>Distribuição uniforme de imagens por classe — Dataset RGB 2023</a:t>
            </a: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1814810"/>
            <a:ext cx="4343400" cy="942975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2865834"/>
            <a:ext cx="4343400" cy="695325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3665487"/>
            <a:ext cx="4343400" cy="695325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465141"/>
            <a:ext cx="4343400" cy="695325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5356175"/>
            <a:ext cx="4343400" cy="1114425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0370" y="2243286"/>
            <a:ext cx="207466" cy="184398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0370" y="3141910"/>
            <a:ext cx="138410" cy="184398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0370" y="3941564"/>
            <a:ext cx="230534" cy="184398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0370" y="4741217"/>
            <a:ext cx="184398" cy="1843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15200" y="1380529"/>
            <a:ext cx="1331862" cy="2190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872"/>
              </a:lnSpc>
              <a:spcBef>
                <a:spcPts val="0"/>
              </a:spcBef>
              <a:spcAft>
                <a:spcPts val="0"/>
              </a:spcAft>
            </a:pPr>
            <a:r>
              <a:rPr sz="1560" b="1" i="0">
                <a:solidFill>
                  <a:srgbClr val="0078D7"/>
                </a:solidFill>
                <a:latin typeface="Verdana"/>
              </a:rPr>
              <a:t>Pontos-Chave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89217" y="1942355"/>
            <a:ext cx="3617284" cy="69324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980"/>
              </a:lnSpc>
              <a:spcBef>
                <a:spcPts val="0"/>
              </a:spcBef>
              <a:spcAft>
                <a:spcPts val="0"/>
              </a:spcAft>
            </a:pPr>
            <a:r>
              <a:rPr sz="1320" b="1" i="0">
                <a:solidFill>
                  <a:srgbClr val="0078D7"/>
                </a:solidFill>
                <a:latin typeface="Segoe UI"/>
              </a:rPr>
              <a:t>50 imagens por classe</a:t>
            </a:r>
            <a:r>
              <a:rPr sz="1320" b="0" i="0">
                <a:solidFill>
                  <a:srgbClr val="2B2B2B"/>
                </a:solidFill>
                <a:latin typeface="Segoe UI"/>
              </a:rPr>
              <a:t> — distribuição perfeitamente uniforme entre as 13 categorias urbanas.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20161" y="2993380"/>
            <a:ext cx="3844005" cy="50664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980"/>
              </a:lnSpc>
              <a:spcBef>
                <a:spcPts val="0"/>
              </a:spcBef>
              <a:spcAft>
                <a:spcPts val="0"/>
              </a:spcAft>
            </a:pPr>
            <a:r>
              <a:rPr sz="1320" b="1" i="0">
                <a:solidFill>
                  <a:srgbClr val="0078D7"/>
                </a:solidFill>
                <a:latin typeface="Segoe UI"/>
              </a:rPr>
              <a:t>650 imagens no total</a:t>
            </a:r>
            <a:r>
              <a:rPr sz="1320" b="0" i="0">
                <a:solidFill>
                  <a:srgbClr val="2B2B2B"/>
                </a:solidFill>
                <a:latin typeface="Segoe UI"/>
              </a:rPr>
              <a:t> — 13 classes × 50 imagens. Dataset completo: 1.248 imagens TIFF.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12285" y="3793033"/>
            <a:ext cx="3904402" cy="50474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980"/>
              </a:lnSpc>
              <a:spcBef>
                <a:spcPts val="0"/>
              </a:spcBef>
              <a:spcAft>
                <a:spcPts val="0"/>
              </a:spcAft>
            </a:pPr>
            <a:r>
              <a:rPr sz="1320" b="1" i="0">
                <a:solidFill>
                  <a:srgbClr val="0078D7"/>
                </a:solidFill>
                <a:latin typeface="Segoe UI"/>
              </a:rPr>
              <a:t>Balanceamento evita viés</a:t>
            </a:r>
            <a:r>
              <a:rPr sz="1320" b="0" i="0">
                <a:solidFill>
                  <a:srgbClr val="2B2B2B"/>
                </a:solidFill>
                <a:latin typeface="Segoe UI"/>
              </a:rPr>
              <a:t> — o modelo não favorece classes com maior número de amostras.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66149" y="4592687"/>
            <a:ext cx="3857341" cy="51090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980"/>
              </a:lnSpc>
              <a:spcBef>
                <a:spcPts val="0"/>
              </a:spcBef>
              <a:spcAft>
                <a:spcPts val="0"/>
              </a:spcAft>
            </a:pPr>
            <a:r>
              <a:rPr sz="1320" b="1" i="0">
                <a:solidFill>
                  <a:srgbClr val="0078D7"/>
                </a:solidFill>
                <a:latin typeface="Segoe UI"/>
              </a:rPr>
              <a:t>Imagens RGB</a:t>
            </a:r>
            <a:r>
              <a:rPr sz="1320" b="0" i="0">
                <a:solidFill>
                  <a:srgbClr val="2B2B2B"/>
                </a:solidFill>
                <a:latin typeface="Segoe UI"/>
              </a:rPr>
              <a:t> — recortes de área urbana classificados por nome de arquivo, período 2023.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67600" y="5707707"/>
            <a:ext cx="3752151" cy="70472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sz="1200" b="0" i="0">
                <a:solidFill>
                  <a:srgbClr val="FFFFFF"/>
                </a:solidFill>
                <a:latin typeface="Segoe UI"/>
              </a:rPr>
              <a:t>O balanceamento garante que o classificador SVM aprenda igualmente todas as classes, resultando em avaliações mais justas e representativas.</a:t>
            </a:r>
          </a:p>
        </p:txBody>
      </p:sp>
      <p:pic>
        <p:nvPicPr>
          <p:cNvPr id="21" name="Picture 20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000" y="1192410"/>
            <a:ext cx="6629400" cy="54673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67600" y="5489525"/>
            <a:ext cx="765423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404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FFFFFF"/>
                </a:solidFill>
                <a:latin typeface="Segoe UI"/>
              </a:rPr>
              <a:t>CONCLUSÃO</a:t>
            </a:r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47625"/>
          </a:xfrm>
          <a:prstGeom prst="rect">
            <a:avLst/>
          </a:prstGeom>
        </p:spPr>
      </p:pic>
      <p:sp>
        <p:nvSpPr>
          <p:cNvPr id="24" name="Espaço Reservado para Número de Slide 23">
            <a:extLst>
              <a:ext uri="{FF2B5EF4-FFF2-40B4-BE49-F238E27FC236}">
                <a16:creationId xmlns:a16="http://schemas.microsoft.com/office/drawing/2014/main" id="{85D4F90E-FC1E-13F1-548C-B3498DF9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47625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625"/>
            <a:ext cx="12192000" cy="906660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3545" y="516135"/>
            <a:ext cx="1581150" cy="285750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6895" y="601860"/>
            <a:ext cx="128587" cy="114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" y="276225"/>
            <a:ext cx="2438697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350"/>
              </a:lnSpc>
              <a:spcBef>
                <a:spcPts val="0"/>
              </a:spcBef>
              <a:spcAft>
                <a:spcPts val="0"/>
              </a:spcAft>
            </a:pPr>
            <a:r>
              <a:rPr sz="900" b="1" i="0">
                <a:solidFill>
                  <a:srgbClr val="0078D7"/>
                </a:solidFill>
                <a:latin typeface="Segoe UI"/>
              </a:rPr>
              <a:t>CEAO — MÉTODOS DE ANÁLISE DE DADOS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500" y="461010"/>
            <a:ext cx="3642270" cy="33527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264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>
                <a:solidFill>
                  <a:srgbClr val="004578"/>
                </a:solidFill>
                <a:latin typeface="Verdana"/>
              </a:rPr>
              <a:t>Pipeline de Classificação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52633" y="592335"/>
            <a:ext cx="1134516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350"/>
              </a:lnSpc>
              <a:spcBef>
                <a:spcPts val="0"/>
              </a:spcBef>
              <a:spcAft>
                <a:spcPts val="0"/>
              </a:spcAft>
            </a:pPr>
            <a:r>
              <a:rPr sz="900" b="1" i="0">
                <a:solidFill>
                  <a:srgbClr val="FFFFFF"/>
                </a:solidFill>
                <a:latin typeface="Segoe UI"/>
              </a:rPr>
              <a:t>FLUXO END-TO-END</a:t>
            </a:r>
          </a:p>
        </p:txBody>
      </p:sp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250" y="4591645"/>
            <a:ext cx="11239500" cy="733425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8254" y="4789586"/>
            <a:ext cx="9525" cy="342900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9066" y="4789586"/>
            <a:ext cx="9525" cy="342900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8453" y="4789586"/>
            <a:ext cx="9525" cy="342900"/>
          </a:xfrm>
          <a:prstGeom prst="rect">
            <a:avLst/>
          </a:prstGeom>
        </p:spPr>
      </p:pic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575" y="4772620"/>
            <a:ext cx="79920" cy="106709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34725" y="4808785"/>
            <a:ext cx="304800" cy="304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8120" y="4772620"/>
            <a:ext cx="1160710" cy="1143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260"/>
              </a:lnSpc>
              <a:spcBef>
                <a:spcPts val="0"/>
              </a:spcBef>
              <a:spcAft>
                <a:spcPts val="0"/>
              </a:spcAft>
            </a:pPr>
            <a:r>
              <a:rPr sz="839" b="1" i="0">
                <a:solidFill>
                  <a:srgbClr val="0078D7"/>
                </a:solidFill>
                <a:latin typeface="Segoe UI"/>
              </a:rPr>
              <a:t>SÍNTESE DO PIPELINE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9327" y="4722911"/>
            <a:ext cx="6507509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71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139" b="1" i="0" dirty="0">
                <a:solidFill>
                  <a:srgbClr val="004578"/>
                </a:solidFill>
                <a:latin typeface="Verdana"/>
              </a:rPr>
              <a:t>                          </a:t>
            </a:r>
            <a:r>
              <a:rPr sz="1139" b="1" i="0" dirty="0" err="1">
                <a:solidFill>
                  <a:srgbClr val="004578"/>
                </a:solidFill>
                <a:latin typeface="Verdana"/>
              </a:rPr>
              <a:t>Classificação</a:t>
            </a:r>
            <a:r>
              <a:rPr sz="1139" b="1" i="0" dirty="0">
                <a:solidFill>
                  <a:srgbClr val="004578"/>
                </a:solidFill>
                <a:latin typeface="Verdana"/>
              </a:rPr>
              <a:t> </a:t>
            </a:r>
            <a:r>
              <a:rPr sz="1139" b="1" i="0" dirty="0" err="1">
                <a:solidFill>
                  <a:srgbClr val="004578"/>
                </a:solidFill>
                <a:latin typeface="Verdana"/>
              </a:rPr>
              <a:t>urbana</a:t>
            </a:r>
            <a:r>
              <a:rPr sz="1139" b="1" i="0" dirty="0">
                <a:solidFill>
                  <a:srgbClr val="004578"/>
                </a:solidFill>
                <a:latin typeface="Verdana"/>
              </a:rPr>
              <a:t> end-to-end: deep features MobileNetV2 +</a:t>
            </a:r>
            <a:br>
              <a:rPr lang="pt-BR" sz="1139" b="1" i="0" dirty="0">
                <a:solidFill>
                  <a:srgbClr val="004578"/>
                </a:solidFill>
                <a:latin typeface="Verdana"/>
              </a:rPr>
            </a:br>
            <a:r>
              <a:rPr sz="1139" b="1" i="0" dirty="0">
                <a:solidFill>
                  <a:srgbClr val="004578"/>
                </a:solidFill>
                <a:latin typeface="Verdana"/>
              </a:rPr>
              <a:t>SVM/RF com </a:t>
            </a:r>
            <a:r>
              <a:rPr sz="1139" b="1" i="0" dirty="0" err="1">
                <a:solidFill>
                  <a:srgbClr val="004578"/>
                </a:solidFill>
                <a:latin typeface="Verdana"/>
              </a:rPr>
              <a:t>validação</a:t>
            </a:r>
            <a:r>
              <a:rPr sz="1139" b="1" i="0" dirty="0">
                <a:solidFill>
                  <a:srgbClr val="004578"/>
                </a:solidFill>
                <a:latin typeface="Verdana"/>
              </a:rPr>
              <a:t> </a:t>
            </a:r>
            <a:r>
              <a:rPr sz="1139" b="1" i="0" dirty="0" err="1">
                <a:solidFill>
                  <a:srgbClr val="004578"/>
                </a:solidFill>
                <a:latin typeface="Verdana"/>
              </a:rPr>
              <a:t>cruzada</a:t>
            </a:r>
            <a:endParaRPr sz="1139" b="1" i="0" dirty="0">
              <a:solidFill>
                <a:srgbClr val="004578"/>
              </a:solidFill>
              <a:latin typeface="Verdan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18784" y="4766280"/>
            <a:ext cx="440680" cy="19811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560"/>
              </a:lnSpc>
              <a:spcBef>
                <a:spcPts val="0"/>
              </a:spcBef>
              <a:spcAft>
                <a:spcPts val="0"/>
              </a:spcAft>
            </a:pPr>
            <a:r>
              <a:rPr sz="1560" b="1" i="0">
                <a:solidFill>
                  <a:srgbClr val="0078D7"/>
                </a:solidFill>
                <a:latin typeface="Verdana"/>
              </a:rPr>
              <a:t>1280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66694" y="5011042"/>
            <a:ext cx="544859" cy="1143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224"/>
              </a:lnSpc>
              <a:spcBef>
                <a:spcPts val="0"/>
              </a:spcBef>
              <a:spcAft>
                <a:spcPts val="0"/>
              </a:spcAft>
            </a:pPr>
            <a:r>
              <a:rPr sz="816" b="0" i="0">
                <a:solidFill>
                  <a:srgbClr val="666666"/>
                </a:solidFill>
                <a:latin typeface="Segoe UI"/>
              </a:rPr>
              <a:t>FEATURES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83215" y="4766280"/>
            <a:ext cx="220414" cy="19811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560"/>
              </a:lnSpc>
              <a:spcBef>
                <a:spcPts val="0"/>
              </a:spcBef>
              <a:spcAft>
                <a:spcPts val="0"/>
              </a:spcAft>
            </a:pPr>
            <a:r>
              <a:rPr sz="1560" b="1" i="0">
                <a:solidFill>
                  <a:srgbClr val="0078D7"/>
                </a:solidFill>
                <a:latin typeface="Verdana"/>
              </a:rPr>
              <a:t>13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54479" y="5011042"/>
            <a:ext cx="477887" cy="1143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224"/>
              </a:lnSpc>
              <a:spcBef>
                <a:spcPts val="0"/>
              </a:spcBef>
              <a:spcAft>
                <a:spcPts val="0"/>
              </a:spcAft>
            </a:pPr>
            <a:r>
              <a:rPr sz="816" b="0" i="0">
                <a:solidFill>
                  <a:srgbClr val="666666"/>
                </a:solidFill>
                <a:latin typeface="Segoe UI"/>
              </a:rPr>
              <a:t>CLASSES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80649" y="4766280"/>
            <a:ext cx="495746" cy="19811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560"/>
              </a:lnSpc>
              <a:spcBef>
                <a:spcPts val="0"/>
              </a:spcBef>
              <a:spcAft>
                <a:spcPts val="0"/>
              </a:spcAft>
            </a:pPr>
            <a:r>
              <a:rPr sz="1560" b="1" i="0">
                <a:solidFill>
                  <a:srgbClr val="0078D7"/>
                </a:solidFill>
                <a:latin typeface="Verdana"/>
              </a:rPr>
              <a:t>70/30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75291" y="5011042"/>
            <a:ext cx="506462" cy="1143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224"/>
              </a:lnSpc>
              <a:spcBef>
                <a:spcPts val="0"/>
              </a:spcBef>
              <a:spcAft>
                <a:spcPts val="0"/>
              </a:spcAft>
            </a:pPr>
            <a:r>
              <a:rPr sz="816" b="0" i="0">
                <a:solidFill>
                  <a:srgbClr val="666666"/>
                </a:solidFill>
                <a:latin typeface="Segoe UI"/>
              </a:rPr>
              <a:t>HOLDOUT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524678" y="4766280"/>
            <a:ext cx="446186" cy="19811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560"/>
              </a:lnSpc>
              <a:spcBef>
                <a:spcPts val="0"/>
              </a:spcBef>
              <a:spcAft>
                <a:spcPts val="0"/>
              </a:spcAft>
            </a:pPr>
            <a:r>
              <a:rPr sz="1560" b="1" i="0">
                <a:solidFill>
                  <a:srgbClr val="0078D7"/>
                </a:solidFill>
                <a:latin typeface="Verdana"/>
              </a:rPr>
              <a:t>k = 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557718" y="5011042"/>
            <a:ext cx="379958" cy="1143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224"/>
              </a:lnSpc>
              <a:spcBef>
                <a:spcPts val="0"/>
              </a:spcBef>
              <a:spcAft>
                <a:spcPts val="0"/>
              </a:spcAft>
            </a:pPr>
            <a:r>
              <a:rPr sz="816" b="0" i="0">
                <a:solidFill>
                  <a:srgbClr val="666666"/>
                </a:solidFill>
                <a:latin typeface="Segoe UI"/>
              </a:rPr>
              <a:t>K-FOLD</a:t>
            </a:r>
          </a:p>
        </p:txBody>
      </p:sp>
      <p:pic>
        <p:nvPicPr>
          <p:cNvPr id="27" name="Picture 26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750" y="2900511"/>
            <a:ext cx="10096500" cy="28575"/>
          </a:xfrm>
          <a:prstGeom prst="rect">
            <a:avLst/>
          </a:prstGeom>
        </p:spPr>
      </p:pic>
      <p:pic>
        <p:nvPicPr>
          <p:cNvPr id="28" name="Picture 27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7750" y="2900511"/>
            <a:ext cx="10096500" cy="28575"/>
          </a:xfrm>
          <a:prstGeom prst="rect">
            <a:avLst/>
          </a:prstGeom>
        </p:spPr>
      </p:pic>
      <p:pic>
        <p:nvPicPr>
          <p:cNvPr id="29" name="Picture 28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5758" y="2538561"/>
            <a:ext cx="723900" cy="723900"/>
          </a:xfrm>
          <a:prstGeom prst="rect">
            <a:avLst/>
          </a:prstGeom>
        </p:spPr>
      </p:pic>
      <p:pic>
        <p:nvPicPr>
          <p:cNvPr id="30" name="Picture 29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500" y="3617416"/>
            <a:ext cx="1704975" cy="704850"/>
          </a:xfrm>
          <a:prstGeom prst="rect">
            <a:avLst/>
          </a:prstGeom>
        </p:spPr>
      </p:pic>
      <p:pic>
        <p:nvPicPr>
          <p:cNvPr id="31" name="Picture 30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99120" y="2786211"/>
            <a:ext cx="257175" cy="228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159668" y="3414861"/>
            <a:ext cx="536227" cy="1143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296"/>
              </a:lnSpc>
              <a:spcBef>
                <a:spcPts val="0"/>
              </a:spcBef>
              <a:spcAft>
                <a:spcPts val="0"/>
              </a:spcAft>
            </a:pPr>
            <a:r>
              <a:rPr sz="864" b="1" i="0">
                <a:solidFill>
                  <a:srgbClr val="0078D7"/>
                </a:solidFill>
                <a:latin typeface="Verdana"/>
              </a:rPr>
              <a:t>ENTRADA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8373" y="3731716"/>
            <a:ext cx="778817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4578"/>
                </a:solidFill>
                <a:latin typeface="Segoe UI"/>
              </a:rPr>
              <a:t>Imagens RGB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59048" y="3904059"/>
            <a:ext cx="937468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Recortes urbanos</a:t>
            </a:r>
          </a:p>
        </p:txBody>
      </p:sp>
      <p:pic>
        <p:nvPicPr>
          <p:cNvPr id="36" name="Picture 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56457" y="2481411"/>
            <a:ext cx="190500" cy="1905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724173" y="2521297"/>
            <a:ext cx="55066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70"/>
              </a:lnSpc>
              <a:spcBef>
                <a:spcPts val="0"/>
              </a:spcBef>
              <a:spcAft>
                <a:spcPts val="0"/>
              </a:spcAft>
            </a:pPr>
            <a:r>
              <a:rPr sz="780" b="1" i="0">
                <a:solidFill>
                  <a:srgbClr val="FFFFFF"/>
                </a:solidFill>
                <a:latin typeface="Segoe UI"/>
              </a:rPr>
              <a:t>1</a:t>
            </a:r>
          </a:p>
        </p:txBody>
      </p:sp>
      <p:pic>
        <p:nvPicPr>
          <p:cNvPr id="38" name="Picture 37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33104" y="2538561"/>
            <a:ext cx="723900" cy="723900"/>
          </a:xfrm>
          <a:prstGeom prst="rect">
            <a:avLst/>
          </a:prstGeom>
        </p:spPr>
      </p:pic>
      <p:pic>
        <p:nvPicPr>
          <p:cNvPr id="39" name="Picture 38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38846" y="3617416"/>
            <a:ext cx="1704975" cy="704850"/>
          </a:xfrm>
          <a:prstGeom prst="rect">
            <a:avLst/>
          </a:prstGeom>
        </p:spPr>
      </p:pic>
      <p:pic>
        <p:nvPicPr>
          <p:cNvPr id="40" name="Picture 39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80754" y="2786211"/>
            <a:ext cx="228600" cy="2286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659260" y="3414861"/>
            <a:ext cx="1271736" cy="1143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296"/>
              </a:lnSpc>
              <a:spcBef>
                <a:spcPts val="0"/>
              </a:spcBef>
              <a:spcAft>
                <a:spcPts val="0"/>
              </a:spcAft>
            </a:pPr>
            <a:r>
              <a:rPr sz="864" b="1" i="0">
                <a:solidFill>
                  <a:srgbClr val="0078D7"/>
                </a:solidFill>
                <a:latin typeface="Verdana"/>
              </a:rPr>
              <a:t>PRÉ-PROCESSAMENTO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94843" y="3731716"/>
            <a:ext cx="1091807" cy="17236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4578"/>
                </a:solidFill>
                <a:latin typeface="Segoe UI"/>
              </a:rPr>
              <a:t>Resize</a:t>
            </a:r>
            <a:r>
              <a:rPr sz="936" b="0" i="0">
                <a:solidFill>
                  <a:srgbClr val="2B2B2B"/>
                </a:solidFill>
                <a:latin typeface="Segoe UI"/>
              </a:rPr>
              <a:t> 224×224px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32062" y="3904059"/>
            <a:ext cx="726132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Normalização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887414" y="4076402"/>
            <a:ext cx="815429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intervalo [−1, 1]</a:t>
            </a:r>
          </a:p>
        </p:txBody>
      </p:sp>
      <p:pic>
        <p:nvPicPr>
          <p:cNvPr id="45" name="Picture 44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23803" y="2481411"/>
            <a:ext cx="190500" cy="1905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591520" y="2521297"/>
            <a:ext cx="55066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70"/>
              </a:lnSpc>
              <a:spcBef>
                <a:spcPts val="0"/>
              </a:spcBef>
              <a:spcAft>
                <a:spcPts val="0"/>
              </a:spcAft>
            </a:pPr>
            <a:r>
              <a:rPr sz="780" b="1" i="0">
                <a:solidFill>
                  <a:srgbClr val="FFFFFF"/>
                </a:solidFill>
                <a:latin typeface="Segoe UI"/>
              </a:rPr>
              <a:t>2</a:t>
            </a:r>
          </a:p>
        </p:txBody>
      </p:sp>
      <p:pic>
        <p:nvPicPr>
          <p:cNvPr id="47" name="Picture 46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00302" y="2538561"/>
            <a:ext cx="723900" cy="723900"/>
          </a:xfrm>
          <a:prstGeom prst="rect">
            <a:avLst/>
          </a:prstGeom>
        </p:spPr>
      </p:pic>
      <p:pic>
        <p:nvPicPr>
          <p:cNvPr id="48" name="Picture 47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044" y="3617416"/>
            <a:ext cx="1704975" cy="704850"/>
          </a:xfrm>
          <a:prstGeom prst="rect">
            <a:avLst/>
          </a:prstGeom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19377" y="2786211"/>
            <a:ext cx="285750" cy="2286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4772173" y="3414861"/>
            <a:ext cx="780157" cy="1143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296"/>
              </a:lnSpc>
              <a:spcBef>
                <a:spcPts val="0"/>
              </a:spcBef>
              <a:spcAft>
                <a:spcPts val="0"/>
              </a:spcAft>
            </a:pPr>
            <a:r>
              <a:rPr sz="864" b="1" i="0">
                <a:solidFill>
                  <a:srgbClr val="0078D7"/>
                </a:solidFill>
                <a:latin typeface="Verdana"/>
              </a:rPr>
              <a:t>MOBILENETV2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782591" y="3731716"/>
            <a:ext cx="759321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4578"/>
                </a:solidFill>
                <a:latin typeface="Segoe UI"/>
              </a:rPr>
              <a:t>1280 features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637484" y="3904059"/>
            <a:ext cx="1049535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ImageNet (sem top)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01170" y="4076402"/>
            <a:ext cx="1122312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Extração de atributos</a:t>
            </a:r>
          </a:p>
        </p:txBody>
      </p:sp>
      <p:pic>
        <p:nvPicPr>
          <p:cNvPr id="54" name="Picture 53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91001" y="2481411"/>
            <a:ext cx="190500" cy="19050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458717" y="2521297"/>
            <a:ext cx="55066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70"/>
              </a:lnSpc>
              <a:spcBef>
                <a:spcPts val="0"/>
              </a:spcBef>
              <a:spcAft>
                <a:spcPts val="0"/>
              </a:spcAft>
            </a:pPr>
            <a:r>
              <a:rPr sz="780" b="1" i="0">
                <a:solidFill>
                  <a:srgbClr val="FFFFFF"/>
                </a:solidFill>
                <a:latin typeface="Segoe UI"/>
              </a:rPr>
              <a:t>3</a:t>
            </a:r>
          </a:p>
        </p:txBody>
      </p:sp>
      <p:pic>
        <p:nvPicPr>
          <p:cNvPr id="56" name="Picture 55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67648" y="2538561"/>
            <a:ext cx="723900" cy="723900"/>
          </a:xfrm>
          <a:prstGeom prst="rect">
            <a:avLst/>
          </a:prstGeom>
        </p:spPr>
      </p:pic>
      <p:pic>
        <p:nvPicPr>
          <p:cNvPr id="57" name="Picture 56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73390" y="3617416"/>
            <a:ext cx="1704975" cy="704850"/>
          </a:xfrm>
          <a:prstGeom prst="rect">
            <a:avLst/>
          </a:prstGeom>
        </p:spPr>
      </p:pic>
      <p:pic>
        <p:nvPicPr>
          <p:cNvPr id="58" name="Picture 5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86723" y="2786211"/>
            <a:ext cx="285750" cy="2286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6578649" y="3414861"/>
            <a:ext cx="901898" cy="1143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296"/>
              </a:lnSpc>
              <a:spcBef>
                <a:spcPts val="0"/>
              </a:spcBef>
              <a:spcAft>
                <a:spcPts val="0"/>
              </a:spcAft>
            </a:pPr>
            <a:r>
              <a:rPr sz="864" b="1" i="0">
                <a:solidFill>
                  <a:srgbClr val="0078D7"/>
                </a:solidFill>
                <a:latin typeface="Verdana"/>
              </a:rPr>
              <a:t>NORMALIZAÇÃO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706046" y="3731716"/>
            <a:ext cx="647104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4578"/>
                </a:solidFill>
                <a:latin typeface="Segoe UI"/>
              </a:rPr>
              <a:t>preProcess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635204" y="3904059"/>
            <a:ext cx="788937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Center + Scale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35328" y="4076402"/>
            <a:ext cx="1188541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Padronização do vetor</a:t>
            </a:r>
          </a:p>
        </p:txBody>
      </p:sp>
      <p:pic>
        <p:nvPicPr>
          <p:cNvPr id="63" name="Picture 62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58347" y="2481411"/>
            <a:ext cx="190500" cy="19050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326064" y="2521297"/>
            <a:ext cx="55066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70"/>
              </a:lnSpc>
              <a:spcBef>
                <a:spcPts val="0"/>
              </a:spcBef>
              <a:spcAft>
                <a:spcPts val="0"/>
              </a:spcAft>
            </a:pPr>
            <a:r>
              <a:rPr sz="780" b="1" i="0">
                <a:solidFill>
                  <a:srgbClr val="FFFFFF"/>
                </a:solidFill>
                <a:latin typeface="Segoe UI"/>
              </a:rPr>
              <a:t>4</a:t>
            </a:r>
          </a:p>
        </p:txBody>
      </p:sp>
      <p:pic>
        <p:nvPicPr>
          <p:cNvPr id="65" name="Picture 64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34846" y="2538561"/>
            <a:ext cx="723900" cy="723900"/>
          </a:xfrm>
          <a:prstGeom prst="rect">
            <a:avLst/>
          </a:prstGeom>
        </p:spPr>
      </p:pic>
      <p:pic>
        <p:nvPicPr>
          <p:cNvPr id="66" name="Picture 6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0588" y="3617416"/>
            <a:ext cx="1704975" cy="704850"/>
          </a:xfrm>
          <a:prstGeom prst="rect">
            <a:avLst/>
          </a:prstGeom>
        </p:spPr>
      </p:pic>
      <p:pic>
        <p:nvPicPr>
          <p:cNvPr id="67" name="Picture 6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82496" y="2786211"/>
            <a:ext cx="228600" cy="228600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8495555" y="3414861"/>
            <a:ext cx="802481" cy="1143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296"/>
              </a:lnSpc>
              <a:spcBef>
                <a:spcPts val="0"/>
              </a:spcBef>
              <a:spcAft>
                <a:spcPts val="0"/>
              </a:spcAft>
            </a:pPr>
            <a:r>
              <a:rPr sz="864" b="1" i="0">
                <a:solidFill>
                  <a:srgbClr val="0078D7"/>
                </a:solidFill>
                <a:latin typeface="Verdana"/>
              </a:rPr>
              <a:t>TREINAMENTO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718500" y="3731716"/>
            <a:ext cx="428509" cy="17236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4578"/>
                </a:solidFill>
                <a:latin typeface="Segoe UI"/>
              </a:rPr>
              <a:t>SVM</a:t>
            </a:r>
            <a:r>
              <a:rPr sz="936" b="0" i="0">
                <a:solidFill>
                  <a:srgbClr val="2B2B2B"/>
                </a:solidFill>
                <a:latin typeface="Segoe UI"/>
              </a:rPr>
              <a:t> 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461325" y="3904059"/>
            <a:ext cx="871091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4578"/>
                </a:solidFill>
                <a:latin typeface="Segoe UI"/>
              </a:rPr>
              <a:t>Random Forest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266360" y="4076402"/>
            <a:ext cx="1260871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Modelos classificadores</a:t>
            </a:r>
          </a:p>
        </p:txBody>
      </p:sp>
      <p:pic>
        <p:nvPicPr>
          <p:cNvPr id="72" name="Picture 7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25545" y="2481411"/>
            <a:ext cx="190500" cy="190500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9193262" y="2521297"/>
            <a:ext cx="55066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70"/>
              </a:lnSpc>
              <a:spcBef>
                <a:spcPts val="0"/>
              </a:spcBef>
              <a:spcAft>
                <a:spcPts val="0"/>
              </a:spcAft>
            </a:pPr>
            <a:r>
              <a:rPr sz="780" b="1" i="0">
                <a:solidFill>
                  <a:srgbClr val="FFFFFF"/>
                </a:solidFill>
                <a:latin typeface="Segoe UI"/>
              </a:rPr>
              <a:t>5</a:t>
            </a:r>
          </a:p>
        </p:txBody>
      </p:sp>
      <p:pic>
        <p:nvPicPr>
          <p:cNvPr id="74" name="Picture 73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02192" y="2538561"/>
            <a:ext cx="723900" cy="723900"/>
          </a:xfrm>
          <a:prstGeom prst="rect">
            <a:avLst/>
          </a:prstGeom>
        </p:spPr>
      </p:pic>
      <p:pic>
        <p:nvPicPr>
          <p:cNvPr id="75" name="Picture 74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07934" y="3617416"/>
            <a:ext cx="1704975" cy="704850"/>
          </a:xfrm>
          <a:prstGeom prst="rect">
            <a:avLst/>
          </a:prstGeom>
        </p:spPr>
      </p:pic>
      <p:pic>
        <p:nvPicPr>
          <p:cNvPr id="76" name="Picture 75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649842" y="2786211"/>
            <a:ext cx="228600" cy="22860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10446246" y="3414861"/>
            <a:ext cx="635793" cy="1143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296"/>
              </a:lnSpc>
              <a:spcBef>
                <a:spcPts val="0"/>
              </a:spcBef>
              <a:spcAft>
                <a:spcPts val="0"/>
              </a:spcAft>
            </a:pPr>
            <a:r>
              <a:rPr sz="864" b="1" i="0">
                <a:solidFill>
                  <a:srgbClr val="0078D7"/>
                </a:solidFill>
                <a:latin typeface="Verdana"/>
              </a:rPr>
              <a:t>AVALIAÇÃO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0374808" y="3731716"/>
            <a:ext cx="863401" cy="17236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4578"/>
                </a:solidFill>
                <a:latin typeface="Segoe UI"/>
              </a:rPr>
              <a:t>Holdout</a:t>
            </a:r>
            <a:r>
              <a:rPr sz="936" b="0" i="0">
                <a:solidFill>
                  <a:srgbClr val="2B2B2B"/>
                </a:solidFill>
                <a:latin typeface="Segoe UI"/>
              </a:rPr>
              <a:t> 70/30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0429279" y="3904059"/>
            <a:ext cx="751190" cy="18002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1" i="0">
                <a:solidFill>
                  <a:srgbClr val="004578"/>
                </a:solidFill>
                <a:latin typeface="Segoe UI"/>
              </a:rPr>
              <a:t>K-Fold</a:t>
            </a:r>
            <a:r>
              <a:rPr sz="936" b="0" i="0">
                <a:solidFill>
                  <a:srgbClr val="2B2B2B"/>
                </a:solidFill>
                <a:latin typeface="Segoe UI"/>
              </a:rPr>
              <a:t> k = 5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0097392" y="4076402"/>
            <a:ext cx="1333648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357"/>
              </a:lnSpc>
              <a:spcBef>
                <a:spcPts val="0"/>
              </a:spcBef>
              <a:spcAft>
                <a:spcPts val="0"/>
              </a:spcAft>
            </a:pPr>
            <a:r>
              <a:rPr sz="936" b="0" i="0">
                <a:solidFill>
                  <a:srgbClr val="2B2B2B"/>
                </a:solidFill>
                <a:latin typeface="Segoe UI"/>
              </a:rPr>
              <a:t>Métricas de desempenho</a:t>
            </a:r>
          </a:p>
        </p:txBody>
      </p:sp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992891" y="2481411"/>
            <a:ext cx="190500" cy="190500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11060608" y="2521297"/>
            <a:ext cx="55066" cy="1047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170"/>
              </a:lnSpc>
              <a:spcBef>
                <a:spcPts val="0"/>
              </a:spcBef>
              <a:spcAft>
                <a:spcPts val="0"/>
              </a:spcAft>
            </a:pPr>
            <a:r>
              <a:rPr sz="780" b="1" i="0">
                <a:solidFill>
                  <a:srgbClr val="FFFFFF"/>
                </a:solidFill>
                <a:latin typeface="Segoe UI"/>
              </a:rPr>
              <a:t>6</a:t>
            </a:r>
          </a:p>
        </p:txBody>
      </p:sp>
      <p:sp>
        <p:nvSpPr>
          <p:cNvPr id="83" name="Espaço Reservado para Número de Slide 82">
            <a:extLst>
              <a:ext uri="{FF2B5EF4-FFF2-40B4-BE49-F238E27FC236}">
                <a16:creationId xmlns:a16="http://schemas.microsoft.com/office/drawing/2014/main" id="{6210B498-DCF2-FCEA-2497-215A81FE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452081"/>
            <a:ext cx="5114925" cy="3953837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3480" y="3156717"/>
            <a:ext cx="6267450" cy="895350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4455" y="3271017"/>
            <a:ext cx="342900" cy="342900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3480" y="4780358"/>
            <a:ext cx="6271319" cy="971550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0248" y="5094683"/>
            <a:ext cx="9525" cy="342900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2504" y="3369988"/>
            <a:ext cx="126652" cy="1448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87305" y="1463202"/>
            <a:ext cx="1817637" cy="1524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620"/>
              </a:lnSpc>
              <a:spcBef>
                <a:spcPts val="0"/>
              </a:spcBef>
              <a:spcAft>
                <a:spcPts val="0"/>
              </a:spcAft>
            </a:pPr>
            <a:r>
              <a:rPr sz="1080" b="1" i="0" dirty="0">
                <a:solidFill>
                  <a:srgbClr val="0078D7"/>
                </a:solidFill>
                <a:latin typeface="Segoe UI"/>
              </a:rPr>
              <a:t>EXTRAÇÃO DE ATRIBUTOS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96008" y="1745231"/>
            <a:ext cx="6097339" cy="4191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sz="3000" b="1" i="0" dirty="0">
                <a:solidFill>
                  <a:srgbClr val="004578"/>
                </a:solidFill>
                <a:latin typeface="Verdana"/>
              </a:rPr>
              <a:t>Transfer Learning </a:t>
            </a:r>
            <a:endParaRPr lang="pt-BR" sz="3000" b="1" i="0" dirty="0">
              <a:solidFill>
                <a:srgbClr val="004578"/>
              </a:solidFill>
              <a:latin typeface="Verdana"/>
            </a:endParaRPr>
          </a:p>
          <a:p>
            <a:pPr algn="l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sz="3000" b="1" i="0" dirty="0">
                <a:solidFill>
                  <a:srgbClr val="004578"/>
                </a:solidFill>
                <a:latin typeface="Verdana"/>
              </a:rPr>
              <a:t>— MobileNetV2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63480" y="2716781"/>
            <a:ext cx="3278683" cy="1809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890"/>
              </a:lnSpc>
              <a:spcBef>
                <a:spcPts val="0"/>
              </a:spcBef>
              <a:spcAft>
                <a:spcPts val="0"/>
              </a:spcAft>
            </a:pPr>
            <a:r>
              <a:rPr sz="1260" b="0" i="1">
                <a:solidFill>
                  <a:srgbClr val="5A7FA8"/>
                </a:solidFill>
                <a:latin typeface="Segoe UI"/>
              </a:rPr>
              <a:t>Reutilizando conhecimento visual pré-treinado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20705" y="3299592"/>
            <a:ext cx="2530673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755"/>
              </a:lnSpc>
              <a:spcBef>
                <a:spcPts val="0"/>
              </a:spcBef>
              <a:spcAft>
                <a:spcPts val="0"/>
              </a:spcAft>
            </a:pPr>
            <a:r>
              <a:rPr sz="1170" b="1" i="0">
                <a:solidFill>
                  <a:srgbClr val="004578"/>
                </a:solidFill>
                <a:latin typeface="Segoe UI"/>
              </a:rPr>
              <a:t>PRÉ-TREINAMENTO NO IMAGENET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20705" y="3531913"/>
            <a:ext cx="5297835" cy="37727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696"/>
              </a:lnSpc>
              <a:spcBef>
                <a:spcPts val="0"/>
              </a:spcBef>
              <a:spcAft>
                <a:spcPts val="0"/>
              </a:spcAft>
            </a:pPr>
            <a:r>
              <a:rPr sz="1170" b="0" i="0">
                <a:solidFill>
                  <a:srgbClr val="2B2B2B"/>
                </a:solidFill>
                <a:latin typeface="Segoe UI"/>
              </a:rPr>
              <a:t>MobileNetV2 treinado com </a:t>
            </a:r>
            <a:r>
              <a:rPr sz="1170" b="1" i="0">
                <a:solidFill>
                  <a:srgbClr val="0078D7"/>
                </a:solidFill>
                <a:latin typeface="Segoe UI"/>
              </a:rPr>
              <a:t>1,2 milhão de imagens</a:t>
            </a:r>
            <a:r>
              <a:rPr sz="1170" b="0" i="0">
                <a:solidFill>
                  <a:srgbClr val="2B2B2B"/>
                </a:solidFill>
                <a:latin typeface="Segoe UI"/>
              </a:rPr>
              <a:t> e 1000 categorias — rico conhecimento visual já incorporado.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53980" y="5099446"/>
            <a:ext cx="905767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462"/>
              </a:lnSpc>
              <a:spcBef>
                <a:spcPts val="0"/>
              </a:spcBef>
              <a:spcAft>
                <a:spcPts val="0"/>
              </a:spcAft>
            </a:pPr>
            <a:r>
              <a:rPr sz="975" b="1" i="0">
                <a:solidFill>
                  <a:srgbClr val="BBD2E9"/>
                </a:solidFill>
                <a:latin typeface="Segoe UI"/>
              </a:rPr>
              <a:t>COMPARAÇÃO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53980" y="5285183"/>
            <a:ext cx="864542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462"/>
              </a:lnSpc>
              <a:spcBef>
                <a:spcPts val="0"/>
              </a:spcBef>
              <a:spcAft>
                <a:spcPts val="0"/>
              </a:spcAft>
            </a:pPr>
            <a:r>
              <a:rPr sz="975" b="1" i="0">
                <a:solidFill>
                  <a:srgbClr val="BBD2E9"/>
                </a:solidFill>
                <a:latin typeface="Segoe UI"/>
              </a:rPr>
              <a:t>DE FEATURES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84727" y="4932758"/>
            <a:ext cx="704105" cy="1524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575"/>
              </a:lnSpc>
              <a:spcBef>
                <a:spcPts val="0"/>
              </a:spcBef>
              <a:spcAft>
                <a:spcPts val="0"/>
              </a:spcAft>
            </a:pPr>
            <a:r>
              <a:rPr sz="1050" b="1" i="0">
                <a:solidFill>
                  <a:srgbClr val="FFFFFF"/>
                </a:solidFill>
                <a:latin typeface="Verdana"/>
              </a:rPr>
              <a:t>Tradicional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59005" y="5170883"/>
            <a:ext cx="355550" cy="2381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2475"/>
              </a:lnSpc>
              <a:spcBef>
                <a:spcPts val="0"/>
              </a:spcBef>
              <a:spcAft>
                <a:spcPts val="0"/>
              </a:spcAft>
            </a:pPr>
            <a:r>
              <a:rPr sz="1650" b="1" i="0">
                <a:solidFill>
                  <a:srgbClr val="FFD700"/>
                </a:solidFill>
                <a:latin typeface="Verdana"/>
              </a:rPr>
              <a:t>~60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74408" y="5466158"/>
            <a:ext cx="1524744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350"/>
              </a:lnSpc>
              <a:spcBef>
                <a:spcPts val="0"/>
              </a:spcBef>
              <a:spcAft>
                <a:spcPts val="0"/>
              </a:spcAft>
            </a:pPr>
            <a:r>
              <a:rPr sz="900" b="0" i="0">
                <a:solidFill>
                  <a:srgbClr val="BBD2E9"/>
                </a:solidFill>
                <a:latin typeface="Segoe UI"/>
              </a:rPr>
              <a:t>features manuais (cor/textura)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151887" y="5178027"/>
            <a:ext cx="190648" cy="1619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sz="1125" b="1" i="0">
                <a:solidFill>
                  <a:srgbClr val="FFFFFF"/>
                </a:solidFill>
                <a:latin typeface="Verdana"/>
              </a:rPr>
              <a:t>VS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994403" y="4932758"/>
            <a:ext cx="1126480" cy="1524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575"/>
              </a:lnSpc>
              <a:spcBef>
                <a:spcPts val="0"/>
              </a:spcBef>
              <a:spcAft>
                <a:spcPts val="0"/>
              </a:spcAft>
            </a:pPr>
            <a:r>
              <a:rPr sz="1050" b="1" i="0">
                <a:solidFill>
                  <a:srgbClr val="FFFFFF"/>
                </a:solidFill>
                <a:latin typeface="Verdana"/>
              </a:rPr>
              <a:t>Transfer Learning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295483" y="5170883"/>
            <a:ext cx="524470" cy="2381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2475"/>
              </a:lnSpc>
              <a:spcBef>
                <a:spcPts val="0"/>
              </a:spcBef>
              <a:spcAft>
                <a:spcPts val="0"/>
              </a:spcAft>
            </a:pPr>
            <a:r>
              <a:rPr sz="1650" b="1" i="0">
                <a:solidFill>
                  <a:srgbClr val="FFD700"/>
                </a:solidFill>
                <a:latin typeface="Verdana"/>
              </a:rPr>
              <a:t>1.280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87396" y="5466158"/>
            <a:ext cx="1340643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350"/>
              </a:lnSpc>
              <a:spcBef>
                <a:spcPts val="0"/>
              </a:spcBef>
              <a:spcAft>
                <a:spcPts val="0"/>
              </a:spcAft>
            </a:pPr>
            <a:r>
              <a:rPr sz="900" b="0" i="0">
                <a:solidFill>
                  <a:srgbClr val="BBD2E9"/>
                </a:solidFill>
                <a:latin typeface="Segoe UI"/>
              </a:rPr>
              <a:t>features CNN de alto nível</a:t>
            </a:r>
          </a:p>
        </p:txBody>
      </p:sp>
      <p:pic>
        <p:nvPicPr>
          <p:cNvPr id="34" name="Picture 33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4450" y="0"/>
            <a:ext cx="7067550" cy="38100"/>
          </a:xfrm>
          <a:prstGeom prst="rect">
            <a:avLst/>
          </a:prstGeom>
        </p:spPr>
      </p:pic>
      <p:pic>
        <p:nvPicPr>
          <p:cNvPr id="35" name="Picture 34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0445" y="6524625"/>
            <a:ext cx="4095750" cy="33337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547645" y="6636543"/>
            <a:ext cx="1852166" cy="1143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237"/>
              </a:lnSpc>
              <a:spcBef>
                <a:spcPts val="0"/>
              </a:spcBef>
              <a:spcAft>
                <a:spcPts val="0"/>
              </a:spcAft>
            </a:pPr>
            <a:r>
              <a:rPr sz="825" b="0" i="0">
                <a:solidFill>
                  <a:srgbClr val="8AABCC"/>
                </a:solidFill>
                <a:latin typeface="Segoe UI"/>
              </a:rPr>
              <a:t>CEAO — Métodos de Análise de Dados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607551" y="6629400"/>
            <a:ext cx="127248" cy="133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1350"/>
              </a:lnSpc>
              <a:spcBef>
                <a:spcPts val="0"/>
              </a:spcBef>
              <a:spcAft>
                <a:spcPts val="0"/>
              </a:spcAft>
            </a:pPr>
            <a:endParaRPr sz="900" b="1" i="0" dirty="0">
              <a:solidFill>
                <a:srgbClr val="0078D7"/>
              </a:solidFill>
              <a:latin typeface="Verdana"/>
            </a:endParaRPr>
          </a:p>
        </p:txBody>
      </p:sp>
      <p:pic>
        <p:nvPicPr>
          <p:cNvPr id="38" name="Picture 37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9080" y="0"/>
            <a:ext cx="571500" cy="6858000"/>
          </a:xfrm>
          <a:prstGeom prst="rect">
            <a:avLst/>
          </a:prstGeom>
        </p:spPr>
      </p:pic>
      <p:pic>
        <p:nvPicPr>
          <p:cNvPr id="39" name="Picture 3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829" y="5415557"/>
            <a:ext cx="5114925" cy="33337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348232" y="5510807"/>
            <a:ext cx="2657772" cy="1428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ts val="1462"/>
              </a:lnSpc>
              <a:spcBef>
                <a:spcPts val="0"/>
              </a:spcBef>
              <a:spcAft>
                <a:spcPts val="0"/>
              </a:spcAft>
            </a:pPr>
            <a:r>
              <a:rPr sz="975" b="1" i="0" dirty="0">
                <a:solidFill>
                  <a:srgbClr val="FFFFFF"/>
                </a:solidFill>
                <a:latin typeface="Segoe UI"/>
              </a:rPr>
              <a:t>ARQUITETURA MOBILENETV2 — IMAGENET</a:t>
            </a:r>
          </a:p>
        </p:txBody>
      </p:sp>
      <p:sp>
        <p:nvSpPr>
          <p:cNvPr id="41" name="Espaço Reservado para Número de Slide 40">
            <a:extLst>
              <a:ext uri="{FF2B5EF4-FFF2-40B4-BE49-F238E27FC236}">
                <a16:creationId xmlns:a16="http://schemas.microsoft.com/office/drawing/2014/main" id="{7A249A67-C162-1762-B886-DEF5E0CDE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71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560" y="207555"/>
            <a:ext cx="5820667" cy="41147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3240"/>
              </a:lnSpc>
              <a:spcBef>
                <a:spcPts val="0"/>
              </a:spcBef>
              <a:spcAft>
                <a:spcPts val="0"/>
              </a:spcAft>
            </a:pPr>
            <a:r>
              <a:rPr sz="3000" b="1" i="0">
                <a:solidFill>
                  <a:srgbClr val="0078D7"/>
                </a:solidFill>
                <a:latin typeface="Verdana"/>
              </a:rPr>
              <a:t>Código — Carregando o Modelo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6C869CCA-47FD-ADA1-B769-6D9BB7E9772F}"/>
              </a:ext>
            </a:extLst>
          </p:cNvPr>
          <p:cNvGrpSpPr/>
          <p:nvPr/>
        </p:nvGrpSpPr>
        <p:grpSpPr>
          <a:xfrm>
            <a:off x="11074936" y="323552"/>
            <a:ext cx="847725" cy="190500"/>
            <a:chOff x="6460628" y="323552"/>
            <a:chExt cx="847725" cy="190500"/>
          </a:xfrm>
        </p:grpSpPr>
        <p:pic>
          <p:nvPicPr>
            <p:cNvPr id="4" name="Picture 3" descr="imag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0628" y="323552"/>
              <a:ext cx="847725" cy="1905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574928" y="357038"/>
              <a:ext cx="625971" cy="12382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04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69" b="1" i="0">
                  <a:solidFill>
                    <a:srgbClr val="FFFFFF"/>
                  </a:solidFill>
                  <a:latin typeface="Segoe UI"/>
                </a:rPr>
                <a:t>R · KERAS3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560" y="987028"/>
            <a:ext cx="10449031" cy="39796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783"/>
              </a:lnSpc>
              <a:spcBef>
                <a:spcPts val="0"/>
              </a:spcBef>
              <a:spcAft>
                <a:spcPts val="0"/>
              </a:spcAft>
            </a:pPr>
            <a:r>
              <a:rPr sz="1230" b="0" i="0">
                <a:solidFill>
                  <a:srgbClr val="2B2B2B"/>
                </a:solidFill>
                <a:latin typeface="Segoe UI"/>
              </a:rPr>
              <a:t>Carregamos o MobileNetV2 pré-treinado como extrator de atributos, removendo a camada de classificação final e obtendo um vetor compacto de características por imagem.</a:t>
            </a: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805207B2-706B-5CA1-3D34-E32C7235DFC7}"/>
              </a:ext>
            </a:extLst>
          </p:cNvPr>
          <p:cNvGrpSpPr/>
          <p:nvPr/>
        </p:nvGrpSpPr>
        <p:grpSpPr>
          <a:xfrm>
            <a:off x="487560" y="6267896"/>
            <a:ext cx="11210925" cy="371475"/>
            <a:chOff x="487560" y="6267896"/>
            <a:chExt cx="11210925" cy="371475"/>
          </a:xfrm>
        </p:grpSpPr>
        <p:pic>
          <p:nvPicPr>
            <p:cNvPr id="7" name="Picture 6" descr="imag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560" y="6267896"/>
              <a:ext cx="11210925" cy="37147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78060" y="6378326"/>
              <a:ext cx="10931720" cy="21276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l">
                <a:lnSpc>
                  <a:spcPts val="155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10" b="1" i="0">
                  <a:solidFill>
                    <a:srgbClr val="0078D7"/>
                  </a:solidFill>
                  <a:latin typeface="Segoe UI"/>
                </a:rPr>
                <a:t>Saída:</a:t>
              </a:r>
              <a:r>
                <a:rPr sz="1110" b="1" i="0">
                  <a:solidFill>
                    <a:srgbClr val="004578"/>
                  </a:solidFill>
                  <a:latin typeface="Segoe UI"/>
                </a:rPr>
                <a:t> vetor de </a:t>
              </a:r>
              <a:r>
                <a:rPr sz="1110" b="1" i="0">
                  <a:solidFill>
                    <a:srgbClr val="0078D7"/>
                  </a:solidFill>
                  <a:latin typeface="Segoe UI"/>
                </a:rPr>
                <a:t>1280 atributos</a:t>
              </a:r>
              <a:r>
                <a:rPr sz="1110" b="1" i="0">
                  <a:solidFill>
                    <a:srgbClr val="004578"/>
                  </a:solidFill>
                  <a:latin typeface="Segoe UI"/>
                </a:rPr>
                <a:t> por imagem — representação compacta e poderosa extraída pela CNN pré-treinada, pronta para alimentar o classificador SVM.</a:t>
              </a:r>
            </a:p>
          </p:txBody>
        </p:sp>
      </p:grpSp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560" y="1535310"/>
            <a:ext cx="5448300" cy="4610100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685" y="1735335"/>
            <a:ext cx="4972050" cy="209550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685" y="1740098"/>
            <a:ext cx="104775" cy="104775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660" y="1740098"/>
            <a:ext cx="104775" cy="104775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7635" y="1740098"/>
            <a:ext cx="104775" cy="1047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43264" y="1735335"/>
            <a:ext cx="62210" cy="1143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ts val="979"/>
              </a:lnSpc>
              <a:spcBef>
                <a:spcPts val="0"/>
              </a:spcBef>
              <a:spcAft>
                <a:spcPts val="0"/>
              </a:spcAft>
            </a:pPr>
            <a:r>
              <a:rPr sz="816" b="0" i="0">
                <a:solidFill>
                  <a:srgbClr val="7C7CA0"/>
                </a:solidFill>
                <a:latin typeface="Courier New"/>
              </a:rPr>
              <a:t>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5685" y="2108596"/>
            <a:ext cx="3633129" cy="379809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ts val="1795"/>
              </a:lnSpc>
              <a:spcBef>
                <a:spcPts val="0"/>
              </a:spcBef>
              <a:spcAft>
                <a:spcPts val="0"/>
              </a:spcAft>
            </a:pPr>
            <a:r>
              <a:rPr sz="1056" b="0" i="1" dirty="0">
                <a:solidFill>
                  <a:schemeClr val="bg1"/>
                </a:solidFill>
                <a:latin typeface="Courier New"/>
              </a:rPr>
              <a:t># </a:t>
            </a:r>
            <a:r>
              <a:rPr sz="1056" b="0" i="1" dirty="0" err="1">
                <a:solidFill>
                  <a:schemeClr val="bg1"/>
                </a:solidFill>
                <a:latin typeface="Courier New"/>
              </a:rPr>
              <a:t>Carregar</a:t>
            </a:r>
            <a:r>
              <a:rPr sz="1056" b="0" i="1" dirty="0">
                <a:solidFill>
                  <a:schemeClr val="bg1"/>
                </a:solidFill>
                <a:latin typeface="Courier New"/>
              </a:rPr>
              <a:t> </a:t>
            </a:r>
            <a:r>
              <a:rPr sz="1056" b="0" i="1" dirty="0" err="1">
                <a:solidFill>
                  <a:schemeClr val="bg1"/>
                </a:solidFill>
                <a:latin typeface="Courier New"/>
              </a:rPr>
              <a:t>biblioteca</a:t>
            </a:r>
            <a:r>
              <a:rPr sz="1056" b="0" i="0" dirty="0">
                <a:solidFill>
                  <a:schemeClr val="bg1"/>
                </a:solidFill>
                <a:latin typeface="Courier New"/>
              </a:rPr>
              <a:t> </a:t>
            </a:r>
            <a:endParaRPr lang="pt-BR" sz="1056" b="0" i="0" dirty="0">
              <a:solidFill>
                <a:schemeClr val="bg1"/>
              </a:solidFill>
              <a:latin typeface="Courier New"/>
            </a:endParaRPr>
          </a:p>
          <a:p>
            <a:pPr algn="l">
              <a:lnSpc>
                <a:spcPts val="1795"/>
              </a:lnSpc>
              <a:spcBef>
                <a:spcPts val="0"/>
              </a:spcBef>
              <a:spcAft>
                <a:spcPts val="0"/>
              </a:spcAft>
            </a:pPr>
            <a:r>
              <a:rPr sz="1056" b="0" i="0" dirty="0">
                <a:solidFill>
                  <a:srgbClr val="CBA6F7"/>
                </a:solidFill>
                <a:latin typeface="Courier New"/>
              </a:rPr>
              <a:t>library</a:t>
            </a:r>
            <a:r>
              <a:rPr sz="1056" b="0" i="0" dirty="0">
                <a:solidFill>
                  <a:srgbClr val="CDD6F4"/>
                </a:solidFill>
                <a:latin typeface="Courier New"/>
              </a:rPr>
              <a:t> (keras3)</a:t>
            </a:r>
            <a:r>
              <a:rPr sz="1056" b="0" i="1" dirty="0">
                <a:solidFill>
                  <a:srgbClr val="6C7086"/>
                </a:solidFill>
                <a:latin typeface="Courier New"/>
              </a:rPr>
              <a:t> </a:t>
            </a:r>
            <a:endParaRPr lang="pt-BR" sz="1056" b="0" i="1" dirty="0">
              <a:solidFill>
                <a:srgbClr val="6C7086"/>
              </a:solidFill>
              <a:latin typeface="Courier New"/>
            </a:endParaRPr>
          </a:p>
          <a:p>
            <a:pPr algn="l">
              <a:lnSpc>
                <a:spcPts val="1795"/>
              </a:lnSpc>
              <a:spcBef>
                <a:spcPts val="0"/>
              </a:spcBef>
              <a:spcAft>
                <a:spcPts val="0"/>
              </a:spcAft>
            </a:pPr>
            <a:endParaRPr lang="pt-BR" sz="1056" b="0" i="1" dirty="0">
              <a:solidFill>
                <a:srgbClr val="6C7086"/>
              </a:solidFill>
              <a:latin typeface="Courier New"/>
            </a:endParaRPr>
          </a:p>
          <a:p>
            <a:pPr algn="l">
              <a:lnSpc>
                <a:spcPts val="1795"/>
              </a:lnSpc>
              <a:spcBef>
                <a:spcPts val="0"/>
              </a:spcBef>
              <a:spcAft>
                <a:spcPts val="0"/>
              </a:spcAft>
            </a:pPr>
            <a:r>
              <a:rPr sz="1056" b="0" i="1" dirty="0">
                <a:solidFill>
                  <a:schemeClr val="bg1"/>
                </a:solidFill>
                <a:latin typeface="Courier New"/>
              </a:rPr>
              <a:t># </a:t>
            </a:r>
            <a:r>
              <a:rPr sz="1056" b="0" i="1" dirty="0" err="1">
                <a:solidFill>
                  <a:schemeClr val="bg1"/>
                </a:solidFill>
                <a:latin typeface="Courier New"/>
              </a:rPr>
              <a:t>Carregar</a:t>
            </a:r>
            <a:r>
              <a:rPr sz="1056" b="0" i="1" dirty="0">
                <a:solidFill>
                  <a:schemeClr val="bg1"/>
                </a:solidFill>
                <a:latin typeface="Courier New"/>
              </a:rPr>
              <a:t> MobileNetV2 </a:t>
            </a:r>
            <a:r>
              <a:rPr sz="1056" b="0" i="1" dirty="0" err="1">
                <a:solidFill>
                  <a:schemeClr val="bg1"/>
                </a:solidFill>
                <a:latin typeface="Courier New"/>
              </a:rPr>
              <a:t>sem</a:t>
            </a:r>
            <a:r>
              <a:rPr sz="1056" b="0" i="1" dirty="0">
                <a:solidFill>
                  <a:schemeClr val="bg1"/>
                </a:solidFill>
                <a:latin typeface="Courier New"/>
              </a:rPr>
              <a:t> </a:t>
            </a:r>
            <a:r>
              <a:rPr sz="1056" b="0" i="1" dirty="0" err="1">
                <a:solidFill>
                  <a:schemeClr val="bg1"/>
                </a:solidFill>
                <a:latin typeface="Courier New"/>
              </a:rPr>
              <a:t>camada</a:t>
            </a:r>
            <a:r>
              <a:rPr sz="1056" b="0" i="1" dirty="0">
                <a:solidFill>
                  <a:schemeClr val="bg1"/>
                </a:solidFill>
                <a:latin typeface="Courier New"/>
              </a:rPr>
              <a:t> final</a:t>
            </a:r>
            <a:r>
              <a:rPr sz="1056" b="0" i="0" dirty="0">
                <a:solidFill>
                  <a:schemeClr val="bg1"/>
                </a:solidFill>
                <a:latin typeface="Courier New"/>
              </a:rPr>
              <a:t> </a:t>
            </a:r>
            <a:r>
              <a:rPr sz="1056" b="0" i="0" dirty="0" err="1">
                <a:solidFill>
                  <a:srgbClr val="89DCEB"/>
                </a:solidFill>
                <a:latin typeface="Courier New"/>
              </a:rPr>
              <a:t>modelo_base</a:t>
            </a:r>
            <a:r>
              <a:rPr sz="1056" b="0" i="0" dirty="0">
                <a:solidFill>
                  <a:srgbClr val="CBA6F7"/>
                </a:solidFill>
                <a:latin typeface="Courier New"/>
              </a:rPr>
              <a:t> &lt;-</a:t>
            </a:r>
            <a:r>
              <a:rPr sz="1056" b="0" i="0" dirty="0">
                <a:solidFill>
                  <a:srgbClr val="89B4FA"/>
                </a:solidFill>
                <a:latin typeface="Courier New"/>
              </a:rPr>
              <a:t> application_mobilenet_v2</a:t>
            </a:r>
            <a:r>
              <a:rPr sz="1056" b="0" i="0" dirty="0">
                <a:solidFill>
                  <a:srgbClr val="CDD6F4"/>
                </a:solidFill>
                <a:latin typeface="Courier New"/>
              </a:rPr>
              <a:t> (</a:t>
            </a:r>
            <a:endParaRPr lang="pt-BR" sz="1056" b="0" i="0" dirty="0">
              <a:solidFill>
                <a:srgbClr val="CDD6F4"/>
              </a:solidFill>
              <a:latin typeface="Courier New"/>
            </a:endParaRPr>
          </a:p>
          <a:p>
            <a:pPr algn="l">
              <a:lnSpc>
                <a:spcPts val="1795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056" dirty="0">
                <a:solidFill>
                  <a:srgbClr val="CDD6F4"/>
                </a:solidFill>
                <a:latin typeface="Courier New"/>
              </a:rPr>
              <a:t>	</a:t>
            </a:r>
            <a:r>
              <a:rPr sz="1056" b="0" i="0" dirty="0" err="1">
                <a:solidFill>
                  <a:srgbClr val="F38BA8"/>
                </a:solidFill>
                <a:latin typeface="Courier New"/>
              </a:rPr>
              <a:t>include_top</a:t>
            </a:r>
            <a:r>
              <a:rPr sz="1056" b="0" i="0" dirty="0">
                <a:solidFill>
                  <a:srgbClr val="CDD6F4"/>
                </a:solidFill>
                <a:latin typeface="Courier New"/>
              </a:rPr>
              <a:t> = </a:t>
            </a:r>
            <a:r>
              <a:rPr sz="1056" b="0" i="0" dirty="0">
                <a:solidFill>
                  <a:srgbClr val="FAB387"/>
                </a:solidFill>
                <a:latin typeface="Courier New"/>
              </a:rPr>
              <a:t>FALSE</a:t>
            </a:r>
            <a:r>
              <a:rPr sz="1056" b="0" i="0" dirty="0">
                <a:solidFill>
                  <a:srgbClr val="CDD6F4"/>
                </a:solidFill>
                <a:latin typeface="Courier New"/>
              </a:rPr>
              <a:t> ,</a:t>
            </a:r>
            <a:r>
              <a:rPr sz="1056" b="0" i="0" dirty="0">
                <a:solidFill>
                  <a:srgbClr val="F38BA8"/>
                </a:solidFill>
                <a:latin typeface="Courier New"/>
              </a:rPr>
              <a:t> </a:t>
            </a:r>
            <a:endParaRPr lang="pt-BR" sz="1056" b="0" i="0" dirty="0">
              <a:solidFill>
                <a:srgbClr val="F38BA8"/>
              </a:solidFill>
              <a:latin typeface="Courier New"/>
            </a:endParaRPr>
          </a:p>
          <a:p>
            <a:pPr algn="l">
              <a:lnSpc>
                <a:spcPts val="1795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056" dirty="0">
                <a:solidFill>
                  <a:srgbClr val="F38BA8"/>
                </a:solidFill>
                <a:latin typeface="Courier New"/>
              </a:rPr>
              <a:t>	</a:t>
            </a:r>
            <a:r>
              <a:rPr sz="1056" b="0" i="0" dirty="0">
                <a:solidFill>
                  <a:srgbClr val="F38BA8"/>
                </a:solidFill>
                <a:latin typeface="Courier New"/>
              </a:rPr>
              <a:t>weights</a:t>
            </a:r>
            <a:r>
              <a:rPr sz="1056" b="0" i="0" dirty="0">
                <a:solidFill>
                  <a:srgbClr val="CDD6F4"/>
                </a:solidFill>
                <a:latin typeface="Courier New"/>
              </a:rPr>
              <a:t> = </a:t>
            </a:r>
            <a:r>
              <a:rPr sz="1056" b="0" i="0" dirty="0">
                <a:solidFill>
                  <a:srgbClr val="A6E3A1"/>
                </a:solidFill>
                <a:latin typeface="Courier New"/>
              </a:rPr>
              <a:t>'</a:t>
            </a:r>
            <a:r>
              <a:rPr sz="1056" b="0" i="0" dirty="0" err="1">
                <a:solidFill>
                  <a:srgbClr val="A6E3A1"/>
                </a:solidFill>
                <a:latin typeface="Courier New"/>
              </a:rPr>
              <a:t>imagenet</a:t>
            </a:r>
            <a:r>
              <a:rPr sz="1056" b="0" i="0" dirty="0">
                <a:solidFill>
                  <a:srgbClr val="A6E3A1"/>
                </a:solidFill>
                <a:latin typeface="Courier New"/>
              </a:rPr>
              <a:t>’</a:t>
            </a:r>
            <a:r>
              <a:rPr sz="1056" b="0" i="0" dirty="0">
                <a:solidFill>
                  <a:srgbClr val="CDD6F4"/>
                </a:solidFill>
                <a:latin typeface="Courier New"/>
              </a:rPr>
              <a:t>,</a:t>
            </a:r>
            <a:r>
              <a:rPr sz="1056" b="0" i="0" dirty="0">
                <a:solidFill>
                  <a:srgbClr val="F38BA8"/>
                </a:solidFill>
                <a:latin typeface="Courier New"/>
              </a:rPr>
              <a:t> </a:t>
            </a:r>
            <a:endParaRPr lang="pt-BR" sz="1056" b="0" i="0" dirty="0">
              <a:solidFill>
                <a:srgbClr val="F38BA8"/>
              </a:solidFill>
              <a:latin typeface="Courier New"/>
            </a:endParaRPr>
          </a:p>
          <a:p>
            <a:pPr algn="l">
              <a:lnSpc>
                <a:spcPts val="1795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056" dirty="0">
                <a:solidFill>
                  <a:srgbClr val="F38BA8"/>
                </a:solidFill>
                <a:latin typeface="Courier New"/>
              </a:rPr>
              <a:t>	</a:t>
            </a:r>
            <a:r>
              <a:rPr sz="1056" b="0" i="0" dirty="0">
                <a:solidFill>
                  <a:srgbClr val="F38BA8"/>
                </a:solidFill>
                <a:latin typeface="Courier New"/>
              </a:rPr>
              <a:t>pooling</a:t>
            </a:r>
            <a:r>
              <a:rPr sz="1056" b="0" i="0" dirty="0">
                <a:solidFill>
                  <a:srgbClr val="CDD6F4"/>
                </a:solidFill>
                <a:latin typeface="Courier New"/>
              </a:rPr>
              <a:t> = </a:t>
            </a:r>
            <a:r>
              <a:rPr sz="1056" b="0" i="0" dirty="0">
                <a:solidFill>
                  <a:srgbClr val="A6E3A1"/>
                </a:solidFill>
                <a:latin typeface="Courier New"/>
              </a:rPr>
              <a:t>'avg'</a:t>
            </a:r>
            <a:r>
              <a:rPr sz="1056" b="0" i="0" dirty="0">
                <a:solidFill>
                  <a:srgbClr val="CDD6F4"/>
                </a:solidFill>
                <a:latin typeface="Courier New"/>
              </a:rPr>
              <a:t>,</a:t>
            </a:r>
            <a:r>
              <a:rPr sz="1056" b="0" i="0" dirty="0">
                <a:solidFill>
                  <a:srgbClr val="F38BA8"/>
                </a:solidFill>
                <a:latin typeface="Courier New"/>
              </a:rPr>
              <a:t> </a:t>
            </a:r>
            <a:endParaRPr lang="pt-BR" sz="1056" b="0" i="0" dirty="0">
              <a:solidFill>
                <a:srgbClr val="F38BA8"/>
              </a:solidFill>
              <a:latin typeface="Courier New"/>
            </a:endParaRPr>
          </a:p>
          <a:p>
            <a:pPr algn="l">
              <a:lnSpc>
                <a:spcPts val="1795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056" dirty="0">
                <a:solidFill>
                  <a:srgbClr val="F38BA8"/>
                </a:solidFill>
                <a:latin typeface="Courier New"/>
              </a:rPr>
              <a:t>	</a:t>
            </a:r>
            <a:r>
              <a:rPr sz="1056" b="0" i="0" dirty="0" err="1">
                <a:solidFill>
                  <a:srgbClr val="F38BA8"/>
                </a:solidFill>
                <a:latin typeface="Courier New"/>
              </a:rPr>
              <a:t>input_shape</a:t>
            </a:r>
            <a:r>
              <a:rPr sz="1056" b="0" i="0" dirty="0">
                <a:solidFill>
                  <a:srgbClr val="CDD6F4"/>
                </a:solidFill>
                <a:latin typeface="Courier New"/>
              </a:rPr>
              <a:t> = </a:t>
            </a:r>
            <a:r>
              <a:rPr sz="1056" b="0" i="0" dirty="0">
                <a:solidFill>
                  <a:srgbClr val="89B4FA"/>
                </a:solidFill>
                <a:latin typeface="Courier New"/>
              </a:rPr>
              <a:t>c</a:t>
            </a:r>
            <a:r>
              <a:rPr sz="1056" b="0" i="0" dirty="0">
                <a:solidFill>
                  <a:srgbClr val="CDD6F4"/>
                </a:solidFill>
                <a:latin typeface="Courier New"/>
              </a:rPr>
              <a:t> (</a:t>
            </a:r>
            <a:r>
              <a:rPr sz="1056" b="0" i="0" dirty="0">
                <a:solidFill>
                  <a:srgbClr val="FAB387"/>
                </a:solidFill>
                <a:latin typeface="Courier New"/>
              </a:rPr>
              <a:t> 224L</a:t>
            </a:r>
            <a:r>
              <a:rPr sz="1056" b="0" i="0" dirty="0">
                <a:solidFill>
                  <a:srgbClr val="CDD6F4"/>
                </a:solidFill>
                <a:latin typeface="Courier New"/>
              </a:rPr>
              <a:t> , </a:t>
            </a:r>
            <a:r>
              <a:rPr sz="1056" b="0" i="0" dirty="0">
                <a:solidFill>
                  <a:srgbClr val="FAB387"/>
                </a:solidFill>
                <a:latin typeface="Courier New"/>
              </a:rPr>
              <a:t>224L</a:t>
            </a:r>
            <a:r>
              <a:rPr sz="1056" b="0" i="0" dirty="0">
                <a:solidFill>
                  <a:srgbClr val="CDD6F4"/>
                </a:solidFill>
                <a:latin typeface="Courier New"/>
              </a:rPr>
              <a:t> , </a:t>
            </a:r>
            <a:r>
              <a:rPr sz="1056" b="0" i="0" dirty="0">
                <a:solidFill>
                  <a:srgbClr val="FAB387"/>
                </a:solidFill>
                <a:latin typeface="Courier New"/>
              </a:rPr>
              <a:t>3L</a:t>
            </a:r>
            <a:r>
              <a:rPr sz="1056" b="0" i="0" dirty="0">
                <a:solidFill>
                  <a:srgbClr val="CDD6F4"/>
                </a:solidFill>
                <a:latin typeface="Courier New"/>
              </a:rPr>
              <a:t> ) </a:t>
            </a:r>
            <a:endParaRPr lang="pt-BR" sz="1056" b="0" i="0" dirty="0">
              <a:solidFill>
                <a:srgbClr val="CDD6F4"/>
              </a:solidFill>
              <a:latin typeface="Courier New"/>
            </a:endParaRPr>
          </a:p>
          <a:p>
            <a:pPr algn="l">
              <a:lnSpc>
                <a:spcPts val="1795"/>
              </a:lnSpc>
              <a:spcBef>
                <a:spcPts val="0"/>
              </a:spcBef>
              <a:spcAft>
                <a:spcPts val="0"/>
              </a:spcAft>
            </a:pPr>
            <a:r>
              <a:rPr sz="1056" b="0" i="0" dirty="0">
                <a:solidFill>
                  <a:srgbClr val="CDD6F4"/>
                </a:solidFill>
                <a:latin typeface="Courier New"/>
              </a:rPr>
              <a:t>)</a:t>
            </a:r>
            <a:r>
              <a:rPr sz="1056" b="0" i="1" dirty="0">
                <a:solidFill>
                  <a:srgbClr val="6C7086"/>
                </a:solidFill>
                <a:latin typeface="Courier New"/>
              </a:rPr>
              <a:t> </a:t>
            </a:r>
            <a:endParaRPr lang="pt-BR" sz="1056" b="0" i="1" dirty="0">
              <a:solidFill>
                <a:srgbClr val="6C7086"/>
              </a:solidFill>
              <a:latin typeface="Courier New"/>
            </a:endParaRP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29EB4F8B-14E9-A1DF-C00F-87DB89EDD234}"/>
              </a:ext>
            </a:extLst>
          </p:cNvPr>
          <p:cNvGrpSpPr/>
          <p:nvPr/>
        </p:nvGrpSpPr>
        <p:grpSpPr>
          <a:xfrm>
            <a:off x="6248400" y="1535310"/>
            <a:ext cx="5564504" cy="904875"/>
            <a:chOff x="6248400" y="1535310"/>
            <a:chExt cx="5564504" cy="904875"/>
          </a:xfrm>
        </p:grpSpPr>
        <p:pic>
          <p:nvPicPr>
            <p:cNvPr id="15" name="Picture 14" descr="image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48400" y="1535310"/>
              <a:ext cx="5448300" cy="904875"/>
            </a:xfrm>
            <a:prstGeom prst="rect">
              <a:avLst/>
            </a:prstGeom>
          </p:spPr>
        </p:pic>
        <p:pic>
          <p:nvPicPr>
            <p:cNvPr id="16" name="Picture 15" descr="image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48400" y="1626691"/>
              <a:ext cx="1390650" cy="1524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316860" y="1641871"/>
              <a:ext cx="1259234" cy="12382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04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69" b="1" i="0">
                  <a:solidFill>
                    <a:srgbClr val="0078D7"/>
                  </a:solidFill>
                  <a:latin typeface="Courier New"/>
                </a:rPr>
                <a:t>include_top = FALSE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48400" y="1799034"/>
              <a:ext cx="2689324" cy="1524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80" b="1" i="0">
                  <a:solidFill>
                    <a:srgbClr val="004578"/>
                  </a:solidFill>
                  <a:latin typeface="Verdana"/>
                </a:rPr>
                <a:t>Remove a Camada de Classificação Final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48400" y="1993106"/>
              <a:ext cx="5564504" cy="34170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l">
                <a:lnSpc>
                  <a:spcPts val="149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Elimina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a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camada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densa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de 1000 classes do ImageNet,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mantendo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apenas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o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extrator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de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atributos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visuais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da rede.</a:t>
              </a:r>
            </a:p>
          </p:txBody>
        </p: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AF1162CC-41EA-928D-A444-B337207E1692}"/>
              </a:ext>
            </a:extLst>
          </p:cNvPr>
          <p:cNvGrpSpPr/>
          <p:nvPr/>
        </p:nvGrpSpPr>
        <p:grpSpPr>
          <a:xfrm>
            <a:off x="6248400" y="2447925"/>
            <a:ext cx="5448300" cy="904875"/>
            <a:chOff x="6248400" y="2447925"/>
            <a:chExt cx="5448300" cy="904875"/>
          </a:xfrm>
        </p:grpSpPr>
        <p:pic>
          <p:nvPicPr>
            <p:cNvPr id="17" name="Picture 16" descr="image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48400" y="2447925"/>
              <a:ext cx="5448300" cy="904875"/>
            </a:xfrm>
            <a:prstGeom prst="rect">
              <a:avLst/>
            </a:prstGeom>
          </p:spPr>
        </p:pic>
        <p:pic>
          <p:nvPicPr>
            <p:cNvPr id="18" name="Picture 17" descr="image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48400" y="2539305"/>
              <a:ext cx="1457325" cy="1524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316860" y="2554485"/>
              <a:ext cx="1325463" cy="12382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04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69" b="1" i="0">
                  <a:solidFill>
                    <a:srgbClr val="0078D7"/>
                  </a:solidFill>
                  <a:latin typeface="Courier New"/>
                </a:rPr>
                <a:t>weights = 'imagenet'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48400" y="2711648"/>
              <a:ext cx="2186285" cy="1524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80" b="1" i="0">
                  <a:solidFill>
                    <a:srgbClr val="004578"/>
                  </a:solidFill>
                  <a:latin typeface="Verdana"/>
                </a:rPr>
                <a:t>Pesos Pré-treinados no ImageNet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48400" y="2905720"/>
              <a:ext cx="5289649" cy="345525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l">
                <a:lnSpc>
                  <a:spcPts val="149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Utiliza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pesos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aprendidos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em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1,2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milhão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de imagens e 1000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categorias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,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transferindo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conhecimento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visual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rico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para o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nosso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problema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.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118F4086-5131-565A-2EC3-F09DC1263F96}"/>
              </a:ext>
            </a:extLst>
          </p:cNvPr>
          <p:cNvGrpSpPr/>
          <p:nvPr/>
        </p:nvGrpSpPr>
        <p:grpSpPr>
          <a:xfrm>
            <a:off x="6248400" y="3360539"/>
            <a:ext cx="5674261" cy="904875"/>
            <a:chOff x="6248400" y="3360539"/>
            <a:chExt cx="5674261" cy="904875"/>
          </a:xfrm>
        </p:grpSpPr>
        <p:pic>
          <p:nvPicPr>
            <p:cNvPr id="19" name="Picture 18" descr="image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48400" y="3360539"/>
              <a:ext cx="5448300" cy="904875"/>
            </a:xfrm>
            <a:prstGeom prst="rect">
              <a:avLst/>
            </a:prstGeom>
          </p:spPr>
        </p:pic>
        <p:pic>
          <p:nvPicPr>
            <p:cNvPr id="20" name="Picture 19" descr="image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48400" y="3451919"/>
              <a:ext cx="1123950" cy="1524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316860" y="3467100"/>
              <a:ext cx="994171" cy="12382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04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69" b="1" i="0">
                  <a:solidFill>
                    <a:srgbClr val="0078D7"/>
                  </a:solidFill>
                  <a:latin typeface="Courier New"/>
                </a:rPr>
                <a:t>pooling = 'avg'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48400" y="3624262"/>
              <a:ext cx="2234356" cy="1524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80" b="1" i="0">
                  <a:solidFill>
                    <a:srgbClr val="004578"/>
                  </a:solidFill>
                  <a:latin typeface="Verdana"/>
                </a:rPr>
                <a:t>GlobalAveragePooling </a:t>
              </a:r>
              <a:r>
                <a:rPr sz="1080" b="1" i="0">
                  <a:solidFill>
                    <a:srgbClr val="004578"/>
                  </a:solidFill>
                  <a:latin typeface="Cambria Math"/>
                </a:rPr>
                <a:t>→ </a:t>
              </a:r>
              <a:r>
                <a:rPr sz="1080" b="1" i="0">
                  <a:solidFill>
                    <a:srgbClr val="004578"/>
                  </a:solidFill>
                  <a:latin typeface="Verdana"/>
                </a:rPr>
                <a:t>Vetor 1D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48400" y="3818334"/>
              <a:ext cx="5674261" cy="34170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l">
                <a:lnSpc>
                  <a:spcPts val="149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80" b="0" i="0">
                  <a:solidFill>
                    <a:srgbClr val="2B2B2B"/>
                  </a:solidFill>
                  <a:latin typeface="Segoe UI"/>
                </a:rPr>
                <a:t>Aplica pooling global médio na saída convolucional, comprimindo o mapa de atributos em um único vetor unidimensional de 1280 valores.</a:t>
              </a:r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515A8DB3-789F-EA32-4875-66D330EA058E}"/>
              </a:ext>
            </a:extLst>
          </p:cNvPr>
          <p:cNvGrpSpPr/>
          <p:nvPr/>
        </p:nvGrpSpPr>
        <p:grpSpPr>
          <a:xfrm>
            <a:off x="6248400" y="4364533"/>
            <a:ext cx="5630726" cy="708124"/>
            <a:chOff x="6248400" y="4364533"/>
            <a:chExt cx="5630726" cy="708124"/>
          </a:xfrm>
        </p:grpSpPr>
        <p:pic>
          <p:nvPicPr>
            <p:cNvPr id="21" name="Picture 20" descr="image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248400" y="4364533"/>
              <a:ext cx="2191345" cy="15418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316860" y="4379714"/>
              <a:ext cx="2054423" cy="12382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04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869" b="1" i="0">
                  <a:solidFill>
                    <a:srgbClr val="0078D7"/>
                  </a:solidFill>
                  <a:latin typeface="Courier New"/>
                </a:rPr>
                <a:t>input_shape = c(224L, 224L, 3L)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48400" y="4536876"/>
              <a:ext cx="2056804" cy="1524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ts val="12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80" b="1" i="0">
                  <a:solidFill>
                    <a:srgbClr val="004578"/>
                  </a:solidFill>
                  <a:latin typeface="Verdana"/>
                </a:rPr>
                <a:t>Dimensão de Entrada Esperada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248400" y="4730948"/>
              <a:ext cx="5630726" cy="34170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l">
                <a:lnSpc>
                  <a:spcPts val="149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Cada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imagem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deve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ser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redimensionada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para 224×224 pixels com 3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canais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de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cor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(RGB) antes de ser </a:t>
              </a:r>
              <a:r>
                <a:rPr sz="1080" b="0" i="0" dirty="0" err="1">
                  <a:solidFill>
                    <a:srgbClr val="2B2B2B"/>
                  </a:solidFill>
                  <a:latin typeface="Segoe UI"/>
                </a:rPr>
                <a:t>processada</a:t>
              </a:r>
              <a:r>
                <a:rPr sz="1080" b="0" i="0" dirty="0">
                  <a:solidFill>
                    <a:srgbClr val="2B2B2B"/>
                  </a:solidFill>
                  <a:latin typeface="Segoe UI"/>
                </a:rPr>
                <a:t> pela rede.</a:t>
              </a:r>
            </a:p>
          </p:txBody>
        </p:sp>
      </p:grpSp>
      <p:sp>
        <p:nvSpPr>
          <p:cNvPr id="37" name="Espaço Reservado para Número de Slide 36">
            <a:extLst>
              <a:ext uri="{FF2B5EF4-FFF2-40B4-BE49-F238E27FC236}">
                <a16:creationId xmlns:a16="http://schemas.microsoft.com/office/drawing/2014/main" id="{E621AA86-8924-5129-9EF6-AAEED90C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1812</Words>
  <Application>Microsoft Office PowerPoint</Application>
  <PresentationFormat>Widescreen</PresentationFormat>
  <Paragraphs>304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 Math</vt:lpstr>
      <vt:lpstr>Courier New</vt:lpstr>
      <vt:lpstr>Segoe UI</vt:lpstr>
      <vt:lpstr>Verdana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Vitor</dc:creator>
  <cp:keywords/>
  <dc:description>generated using python-pptx</dc:description>
  <cp:lastModifiedBy>Vitor Cesa</cp:lastModifiedBy>
  <cp:revision>3</cp:revision>
  <dcterms:created xsi:type="dcterms:W3CDTF">2013-01-27T09:14:16Z</dcterms:created>
  <dcterms:modified xsi:type="dcterms:W3CDTF">2026-05-27T14:39:56Z</dcterms:modified>
  <cp:category/>
</cp:coreProperties>
</file>